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1"/>
  </p:sldMasterIdLst>
  <p:sldIdLst>
    <p:sldId id="256" r:id="rId2"/>
    <p:sldId id="279" r:id="rId3"/>
    <p:sldId id="302" r:id="rId4"/>
    <p:sldId id="303" r:id="rId5"/>
    <p:sldId id="273" r:id="rId6"/>
    <p:sldId id="278" r:id="rId7"/>
    <p:sldId id="296" r:id="rId8"/>
    <p:sldId id="304" r:id="rId9"/>
    <p:sldId id="293" r:id="rId10"/>
    <p:sldId id="295" r:id="rId11"/>
  </p:sldIdLst>
  <p:sldSz cx="12192000" cy="6858000"/>
  <p:notesSz cx="6784975" cy="9906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6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6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6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6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6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'науково-педагогічні праці'!$A$2</c:f>
              <c:strCache>
                <c:ptCount val="1"/>
                <c:pt idx="0">
                  <c:v>Чисельність штатних працівників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'науково-педагогічні праці'!$B$1:$E$1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'науково-педагогічні праці'!$B$2:$E$2</c:f>
              <c:numCache>
                <c:formatCode>General</c:formatCode>
                <c:ptCount val="4"/>
                <c:pt idx="0">
                  <c:v>168</c:v>
                </c:pt>
                <c:pt idx="1">
                  <c:v>168</c:v>
                </c:pt>
                <c:pt idx="2">
                  <c:v>175</c:v>
                </c:pt>
                <c:pt idx="3">
                  <c:v>176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6F-4C3E-865A-1AA914C8B33F}"/>
            </c:ext>
          </c:extLst>
        </c:ser>
        <c:ser>
          <c:idx val="1"/>
          <c:order val="1"/>
          <c:tx>
            <c:strRef>
              <c:f>'науково-педагогічні праці'!$A$3</c:f>
              <c:strCache>
                <c:ptCount val="1"/>
                <c:pt idx="0">
                  <c:v>доктори наук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'науково-педагогічні праці'!$B$1:$E$1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'науково-педагогічні праці'!$B$3:$E$3</c:f>
              <c:numCache>
                <c:formatCode>General</c:formatCode>
                <c:ptCount val="4"/>
                <c:pt idx="0">
                  <c:v>19</c:v>
                </c:pt>
                <c:pt idx="1">
                  <c:v>22</c:v>
                </c:pt>
                <c:pt idx="2">
                  <c:v>26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6F-4C3E-865A-1AA914C8B33F}"/>
            </c:ext>
          </c:extLst>
        </c:ser>
        <c:ser>
          <c:idx val="2"/>
          <c:order val="2"/>
          <c:tx>
            <c:strRef>
              <c:f>'науково-педагогічні праці'!$A$4</c:f>
              <c:strCache>
                <c:ptCount val="1"/>
                <c:pt idx="0">
                  <c:v>кандидати наук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'науково-педагогічні праці'!$B$1:$E$1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'науково-педагогічні праці'!$B$4:$E$4</c:f>
              <c:numCache>
                <c:formatCode>General</c:formatCode>
                <c:ptCount val="4"/>
                <c:pt idx="0">
                  <c:v>109</c:v>
                </c:pt>
                <c:pt idx="1">
                  <c:v>110</c:v>
                </c:pt>
                <c:pt idx="2">
                  <c:v>113</c:v>
                </c:pt>
                <c:pt idx="3">
                  <c:v>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6F-4C3E-865A-1AA914C8B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081608"/>
        <c:axId val="221081936"/>
      </c:barChart>
      <c:catAx>
        <c:axId val="22108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081936"/>
        <c:crosses val="autoZero"/>
        <c:auto val="1"/>
        <c:lblAlgn val="ctr"/>
        <c:lblOffset val="100"/>
        <c:noMultiLvlLbl val="0"/>
      </c:catAx>
      <c:valAx>
        <c:axId val="22108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108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524732485362409"/>
          <c:y val="0.94415906835175001"/>
          <c:w val="0.69229726091930821"/>
          <c:h val="5.58409316482498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025964685522707E-2"/>
          <c:y val="4.2951073423514369E-2"/>
          <c:w val="0.95114127996768483"/>
          <c:h val="0.83804511589571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Кількість захищених дисертацій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Sheet2!$B$2:$E$2</c:f>
              <c:numCache>
                <c:formatCode>General</c:formatCode>
                <c:ptCount val="4"/>
                <c:pt idx="0">
                  <c:v>28</c:v>
                </c:pt>
                <c:pt idx="1">
                  <c:v>18</c:v>
                </c:pt>
                <c:pt idx="2">
                  <c:v>19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A9-4F7C-A071-3D308DFF072F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докторських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Sheet2!$B$3:$E$3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A9-4F7C-A071-3D308DFF072F}"/>
            </c:ext>
          </c:extLst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кандидатських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Sheet2!$B$4:$E$4</c:f>
              <c:numCache>
                <c:formatCode>General</c:formatCode>
                <c:ptCount val="4"/>
                <c:pt idx="0">
                  <c:v>28</c:v>
                </c:pt>
                <c:pt idx="1">
                  <c:v>16</c:v>
                </c:pt>
                <c:pt idx="2">
                  <c:v>16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A9-4F7C-A071-3D308DFF07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3013776"/>
        <c:axId val="753014104"/>
      </c:barChart>
      <c:catAx>
        <c:axId val="75301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014104"/>
        <c:crosses val="autoZero"/>
        <c:auto val="1"/>
        <c:lblAlgn val="ctr"/>
        <c:lblOffset val="100"/>
        <c:noMultiLvlLbl val="0"/>
      </c:catAx>
      <c:valAx>
        <c:axId val="753014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013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896175045077358"/>
          <c:y val="0.95423504913125534"/>
          <c:w val="0.48207639149600651"/>
          <c:h val="4.5764950868744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361264351636"/>
          <c:y val="0.17537867751913916"/>
          <c:w val="0.85862729658792647"/>
          <c:h val="0.71818642461358995"/>
        </c:manualLayout>
      </c:layout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1"/>
              </a:solidFill>
              <a:round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1.9973548725848202E-2"/>
                  <c:y val="-8.1704741765833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C6-4FCA-8FE8-E1DCC8BE191E}"/>
                </c:ext>
              </c:extLst>
            </c:dLbl>
            <c:dLbl>
              <c:idx val="1"/>
              <c:layout>
                <c:manualLayout>
                  <c:x val="-1.5424700308990753E-2"/>
                  <c:y val="-9.2592658229582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C6-4FCA-8FE8-E1DCC8BE191E}"/>
                </c:ext>
              </c:extLst>
            </c:dLbl>
            <c:dLbl>
              <c:idx val="2"/>
              <c:layout>
                <c:manualLayout>
                  <c:x val="-2.2751307175724444E-2"/>
                  <c:y val="-9.070751135802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C6-4FCA-8FE8-E1DCC8BE191E}"/>
                </c:ext>
              </c:extLst>
            </c:dLbl>
            <c:dLbl>
              <c:idx val="3"/>
              <c:layout>
                <c:manualLayout>
                  <c:x val="-2.7241279830609179E-2"/>
                  <c:y val="-6.7815665811521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C6-4FCA-8FE8-E1DCC8BE19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Sheet3!$N$1:$Q$1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Sheet3!$N$2:$Q$2</c:f>
              <c:numCache>
                <c:formatCode>#,##0.00</c:formatCode>
                <c:ptCount val="4"/>
                <c:pt idx="0">
                  <c:v>76.19047619047619</c:v>
                </c:pt>
                <c:pt idx="1">
                  <c:v>78.571428571428569</c:v>
                </c:pt>
                <c:pt idx="2">
                  <c:v>79.428571428571431</c:v>
                </c:pt>
                <c:pt idx="3">
                  <c:v>97.159090909090907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5C6-4FCA-8FE8-E1DCC8BE1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8741744"/>
        <c:axId val="1228736824"/>
      </c:lineChart>
      <c:catAx>
        <c:axId val="122874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736824"/>
        <c:crosses val="autoZero"/>
        <c:auto val="1"/>
        <c:lblAlgn val="ctr"/>
        <c:lblOffset val="100"/>
        <c:noMultiLvlLbl val="0"/>
      </c:catAx>
      <c:valAx>
        <c:axId val="1228736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74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hPercent val="74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710084295618553E-2"/>
          <c:y val="7.9832020997375325E-2"/>
          <c:w val="0.88962421274014658"/>
          <c:h val="0.752100840336134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Фундаментальні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1-473A-A424-97E23B6598C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Прикладні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1-473A-A424-97E23B6598C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Госпдоговірні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0">
                  <c:v>11</c:v>
                </c:pt>
                <c:pt idx="1">
                  <c:v>4</c:v>
                </c:pt>
                <c:pt idx="2">
                  <c:v>9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1-473A-A424-97E23B659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21245440"/>
        <c:axId val="221246976"/>
        <c:axId val="0"/>
      </c:bar3DChart>
      <c:catAx>
        <c:axId val="22124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22124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1246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221245440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5.6511026736544664E-2"/>
          <c:y val="0.91596632612704232"/>
          <c:w val="0.77886977720018002"/>
          <c:h val="8.403367387295768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Sheet4!$A$2</c:f>
              <c:strCache>
                <c:ptCount val="1"/>
                <c:pt idx="0">
                  <c:v>Фундаментальні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Sheet4!$B$2:$E$2</c:f>
              <c:numCache>
                <c:formatCode>General</c:formatCode>
                <c:ptCount val="4"/>
                <c:pt idx="0">
                  <c:v>342</c:v>
                </c:pt>
                <c:pt idx="1">
                  <c:v>629.79999999999995</c:v>
                </c:pt>
                <c:pt idx="2">
                  <c:v>508.6</c:v>
                </c:pt>
                <c:pt idx="3">
                  <c:v>630.9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5-4243-A450-009E54AA76D4}"/>
            </c:ext>
          </c:extLst>
        </c:ser>
        <c:ser>
          <c:idx val="1"/>
          <c:order val="1"/>
          <c:tx>
            <c:strRef>
              <c:f>Sheet4!$A$3</c:f>
              <c:strCache>
                <c:ptCount val="1"/>
                <c:pt idx="0">
                  <c:v>Госпдоговірні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Sheet4!$B$3:$E$3</c:f>
              <c:numCache>
                <c:formatCode>General</c:formatCode>
                <c:ptCount val="4"/>
                <c:pt idx="0">
                  <c:v>192</c:v>
                </c:pt>
                <c:pt idx="1">
                  <c:v>261.5</c:v>
                </c:pt>
                <c:pt idx="2">
                  <c:v>530</c:v>
                </c:pt>
                <c:pt idx="3">
                  <c:v>430.7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C5-4243-A450-009E54AA76D4}"/>
            </c:ext>
          </c:extLst>
        </c:ser>
        <c:ser>
          <c:idx val="2"/>
          <c:order val="2"/>
          <c:tx>
            <c:strRef>
              <c:f>Sheet4!$A$4</c:f>
              <c:strCache>
                <c:ptCount val="1"/>
                <c:pt idx="0">
                  <c:v>Наукові роботи молодих учених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Sheet4!$B$1:$E$1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Sheet4!$B$4:$E$4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98</c:v>
                </c:pt>
                <c:pt idx="3">
                  <c:v>248.2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C5-4243-A450-009E54AA76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5328608"/>
        <c:axId val="455321392"/>
      </c:barChart>
      <c:catAx>
        <c:axId val="45532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321392"/>
        <c:crosses val="autoZero"/>
        <c:auto val="1"/>
        <c:lblAlgn val="ctr"/>
        <c:lblOffset val="100"/>
        <c:noMultiLvlLbl val="0"/>
      </c:catAx>
      <c:valAx>
        <c:axId val="45532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328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Sheet5!$A$2</c:f>
              <c:strCache>
                <c:ptCount val="1"/>
                <c:pt idx="0">
                  <c:v>монографії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Sheet5!$B$2:$E$2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3</c:v>
                </c:pt>
                <c:pt idx="3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EB-4F5A-A533-37C08EB9F4CE}"/>
            </c:ext>
          </c:extLst>
        </c:ser>
        <c:ser>
          <c:idx val="1"/>
          <c:order val="1"/>
          <c:tx>
            <c:strRef>
              <c:f>Sheet5!$A$3</c:f>
              <c:strCache>
                <c:ptCount val="1"/>
                <c:pt idx="0">
                  <c:v>підручники, навчальні посібники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Sheet5!$B$3:$E$3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15</c:v>
                </c:pt>
                <c:pt idx="3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EB-4F5A-A533-37C08EB9F4CE}"/>
            </c:ext>
          </c:extLst>
        </c:ser>
        <c:ser>
          <c:idx val="2"/>
          <c:order val="2"/>
          <c:tx>
            <c:strRef>
              <c:f>Sheet5!$A$4</c:f>
              <c:strCache>
                <c:ptCount val="1"/>
                <c:pt idx="0">
                  <c:v>публікації за кордоном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Sheet5!$B$4:$E$4</c:f>
              <c:numCache>
                <c:formatCode>General</c:formatCode>
                <c:ptCount val="4"/>
                <c:pt idx="0">
                  <c:v>14</c:v>
                </c:pt>
                <c:pt idx="1">
                  <c:v>9</c:v>
                </c:pt>
                <c:pt idx="2">
                  <c:v>49</c:v>
                </c:pt>
                <c:pt idx="3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EB-4F5A-A533-37C08EB9F4CE}"/>
            </c:ext>
          </c:extLst>
        </c:ser>
        <c:ser>
          <c:idx val="3"/>
          <c:order val="3"/>
          <c:tx>
            <c:strRef>
              <c:f>Sheet5!$A$5</c:f>
              <c:strCache>
                <c:ptCount val="1"/>
                <c:pt idx="0">
                  <c:v>Scopus, WoS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Sheet5!$B$5:$E$5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7</c:v>
                </c:pt>
                <c:pt idx="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EB-4F5A-A533-37C08EB9F4CE}"/>
            </c:ext>
          </c:extLst>
        </c:ser>
        <c:ser>
          <c:idx val="4"/>
          <c:order val="4"/>
          <c:tx>
            <c:strRef>
              <c:f>Sheet5!$A$6</c:f>
              <c:strCache>
                <c:ptCount val="1"/>
                <c:pt idx="0">
                  <c:v>Copernicus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Sheet5!$B$1:$E$1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Sheet5!$B$6:$E$6</c:f>
              <c:numCache>
                <c:formatCode>General</c:formatCode>
                <c:ptCount val="4"/>
                <c:pt idx="0">
                  <c:v>9</c:v>
                </c:pt>
                <c:pt idx="1">
                  <c:v>13</c:v>
                </c:pt>
                <c:pt idx="2">
                  <c:v>20</c:v>
                </c:pt>
                <c:pt idx="3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6EB-4F5A-A533-37C08EB9F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8805752"/>
        <c:axId val="1198802472"/>
      </c:lineChart>
      <c:catAx>
        <c:axId val="119880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802472"/>
        <c:crosses val="autoZero"/>
        <c:auto val="1"/>
        <c:lblAlgn val="ctr"/>
        <c:lblOffset val="100"/>
        <c:noMultiLvlLbl val="0"/>
      </c:catAx>
      <c:valAx>
        <c:axId val="1198802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88057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F4AAB-5F79-4309-A459-282EA89BC29B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90CDF-6D68-4EA3-A1B1-8480F8B740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4E41D-B02F-4CF9-B51E-A4A4852E1828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BC4C2-D6F8-46A3-A627-9134F66E8D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3A189-E1DF-4DB2-8900-50898E0CA381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91E95-8372-45F9-AB4E-24B4E76122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1D348-2675-4FE2-8714-412F47247999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C38EE-18F1-4631-B6BE-B90C5DD59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A2BB6-E7B1-42CC-B059-352528FA28A4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14299-F1A6-46D0-BFA9-4A4E6301E9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40A77-2AC1-43D7-B31A-12B52B4D1696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8A26F-B257-419D-AF35-00F4D78A8D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AA9A3-CB53-47F8-972D-4AD48A086588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53907-B6B2-4294-B76F-63BE037BBC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16CAC-A057-49B0-8000-6B031378A507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B5F7-8730-4358-A2AB-D91E208382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F943-D0F0-4321-9D1B-0063FDF295BA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3FDF-CD6D-48C7-B5CE-48482F986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10D8D-DB6D-4804-8844-8CAB5649402E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A91C7-5CCE-47F9-8C7E-32B828EB47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AD0A-2DCB-487D-9894-CC563BD29028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D9E96-CDF7-441D-87A6-7C70A76DE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C704F-C679-4B57-9693-53F3E98C11C0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92EC-405B-4AC8-A8DF-CAFFF198A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D957C-EBD9-43ED-86DD-BC1943C0C0B4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5E4B-4D55-4FF2-8DFE-DEEA749CBA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1F586-9ABC-437C-B413-8ECB5C4DA90A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2E17-49F7-4993-88E5-C2046C7B8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85759-1C3A-4FD9-87DF-3904421DABC9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15CC3-7381-4EC8-B748-65686D7C34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84F1-B28F-42B4-B258-4172EA5E0A75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054EA-4D3F-4076-8476-BB4CC43D75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1516CB-0C32-4D0D-BA48-8FF479B5DECF}" type="datetimeFigureOut">
              <a:rPr lang="en-US"/>
              <a:pPr>
                <a:defRPr/>
              </a:pPr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3D20A8-D84E-4C4A-ACCE-C0BD9CF1E7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3438" y="284163"/>
            <a:ext cx="11114087" cy="34956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b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</a:t>
            </a:r>
            <a:r>
              <a:rPr lang="x-non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ауков</a:t>
            </a: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а</a:t>
            </a:r>
            <a:r>
              <a:rPr lang="x-non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діяльність</a:t>
            </a:r>
            <a:b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x-non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Національного університету «Острозька академія» </a:t>
            </a:r>
            <a:b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за </a:t>
            </a:r>
            <a:r>
              <a:rPr lang="x-none" b="1">
                <a:solidFill>
                  <a:schemeClr val="tx1">
                    <a:lumMod val="85000"/>
                    <a:lumOff val="15000"/>
                  </a:schemeClr>
                </a:solidFill>
              </a:rPr>
              <a:t>201</a:t>
            </a:r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x-none" b="1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рік</a:t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771650" y="2566988"/>
            <a:ext cx="9618663" cy="1281112"/>
          </a:xfrm>
        </p:spPr>
        <p:txBody>
          <a:bodyPr/>
          <a:lstStyle/>
          <a:p>
            <a:pPr algn="ctr"/>
            <a:r>
              <a:rPr lang="uk-UA" sz="5400" b="1" i="1"/>
              <a:t>Дякуємо за увагу!</a:t>
            </a:r>
          </a:p>
        </p:txBody>
      </p:sp>
      <p:pic>
        <p:nvPicPr>
          <p:cNvPr id="29698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75" y="198438"/>
            <a:ext cx="9672638" cy="1281112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Чисельність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науково-педагогічних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працівників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Національному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університеті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Острозька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академія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</a:t>
            </a:r>
            <a:b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2014-2017 </a:t>
            </a:r>
            <a:r>
              <a:rPr lang="ru-RU" sz="27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рр</a:t>
            </a:r>
            <a:r>
              <a:rPr lang="ru-RU" sz="27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br>
              <a:rPr lang="ru-RU" sz="1862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sz="1862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945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26B94FE-114D-4E3C-AA37-8636CB6B8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532219"/>
              </p:ext>
            </p:extLst>
          </p:nvPr>
        </p:nvGraphicFramePr>
        <p:xfrm>
          <a:off x="2204183" y="2054469"/>
          <a:ext cx="8915400" cy="408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/>
              <a:t>Інформація про захист дисертацій</a:t>
            </a:r>
            <a:br>
              <a:rPr lang="uk-UA" sz="3200" b="1" dirty="0"/>
            </a:br>
            <a:r>
              <a:rPr lang="uk-UA" sz="3200" b="1" dirty="0"/>
              <a:t>за 2014-2017 рр.</a:t>
            </a:r>
            <a:br>
              <a:rPr lang="uk-UA" sz="3200" b="1" dirty="0"/>
            </a:br>
            <a:endParaRPr lang="en-US" sz="32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F95159-5C45-4057-BF5F-31568FE081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229818"/>
              </p:ext>
            </p:extLst>
          </p:nvPr>
        </p:nvGraphicFramePr>
        <p:xfrm>
          <a:off x="2211143" y="1978270"/>
          <a:ext cx="9293469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75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b="1" dirty="0"/>
              <a:t>Якісний склад науково-педагогічних працівників за 2014-2017 рр.</a:t>
            </a:r>
            <a:endParaRPr lang="en-US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3DD2CB-3FD2-4713-B9E3-48741173DD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4526590"/>
              </p:ext>
            </p:extLst>
          </p:nvPr>
        </p:nvGraphicFramePr>
        <p:xfrm>
          <a:off x="2162908" y="1904999"/>
          <a:ext cx="9341705" cy="4232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267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098675" y="198438"/>
            <a:ext cx="9672638" cy="1192212"/>
          </a:xfrm>
        </p:spPr>
        <p:txBody>
          <a:bodyPr/>
          <a:lstStyle/>
          <a:p>
            <a:pPr algn="ctr"/>
            <a:r>
              <a:rPr lang="en-US" sz="2400" b="1" dirty="0" err="1"/>
              <a:t>Кількість</a:t>
            </a:r>
            <a:r>
              <a:rPr lang="en-US" sz="2400" b="1" dirty="0"/>
              <a:t> </a:t>
            </a:r>
            <a:r>
              <a:rPr lang="en-US" sz="2400" b="1" dirty="0" err="1"/>
              <a:t>виконаних</a:t>
            </a:r>
            <a:r>
              <a:rPr lang="en-US" sz="2400" b="1" dirty="0"/>
              <a:t> </a:t>
            </a:r>
            <a:r>
              <a:rPr lang="en-US" sz="2400" b="1" dirty="0" err="1"/>
              <a:t>робіт</a:t>
            </a:r>
            <a:r>
              <a:rPr lang="en-US" sz="2400" b="1" dirty="0"/>
              <a:t> в </a:t>
            </a:r>
            <a:br>
              <a:rPr lang="uk-UA" sz="2400" b="1" dirty="0"/>
            </a:br>
            <a:r>
              <a:rPr lang="en-US" sz="2400" b="1" dirty="0" err="1"/>
              <a:t>Національному</a:t>
            </a:r>
            <a:r>
              <a:rPr lang="en-US" sz="2400" b="1" dirty="0"/>
              <a:t> </a:t>
            </a:r>
            <a:r>
              <a:rPr lang="en-US" sz="2400" b="1" dirty="0" err="1"/>
              <a:t>університеті</a:t>
            </a:r>
            <a:r>
              <a:rPr lang="en-US" sz="2400" b="1" dirty="0"/>
              <a:t> «</a:t>
            </a:r>
            <a:r>
              <a:rPr lang="en-US" sz="2400" b="1" dirty="0" err="1"/>
              <a:t>Острозька</a:t>
            </a:r>
            <a:r>
              <a:rPr lang="en-US" sz="2400" b="1" dirty="0"/>
              <a:t> </a:t>
            </a:r>
            <a:r>
              <a:rPr lang="en-US" sz="2400" b="1" dirty="0" err="1"/>
              <a:t>академія</a:t>
            </a:r>
            <a:r>
              <a:rPr lang="en-US" sz="2400" b="1" dirty="0"/>
              <a:t>» </a:t>
            </a:r>
            <a:br>
              <a:rPr lang="ru-RU" sz="2400" dirty="0"/>
            </a:br>
            <a:r>
              <a:rPr lang="en-US" sz="2400" b="1" dirty="0"/>
              <a:t>у 201</a:t>
            </a:r>
            <a:r>
              <a:rPr lang="uk-UA" sz="2400" b="1" dirty="0"/>
              <a:t>4</a:t>
            </a:r>
            <a:r>
              <a:rPr lang="en-US" sz="2400" b="1" dirty="0"/>
              <a:t>-201</a:t>
            </a:r>
            <a:r>
              <a:rPr lang="uk-UA" sz="2400" b="1" dirty="0"/>
              <a:t>7</a:t>
            </a:r>
            <a:r>
              <a:rPr lang="en-US" sz="2400" b="1" dirty="0"/>
              <a:t> </a:t>
            </a:r>
            <a:r>
              <a:rPr lang="en-US" sz="2400" b="1" dirty="0" err="1"/>
              <a:t>рр</a:t>
            </a:r>
            <a:r>
              <a:rPr lang="en-US" sz="2400" b="1" dirty="0"/>
              <a:t>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2048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Gothic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756034"/>
              </p:ext>
            </p:extLst>
          </p:nvPr>
        </p:nvGraphicFramePr>
        <p:xfrm>
          <a:off x="2590800" y="1581150"/>
          <a:ext cx="882015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75" y="198438"/>
            <a:ext cx="9672638" cy="12811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x-none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Обсяги фінансування виконаних робіт в Національному університеті «Острозька академія» </a:t>
            </a:r>
            <a:br>
              <a:rPr lang="uk-UA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x-none" sz="2750" b="1">
                <a:solidFill>
                  <a:schemeClr val="tx1">
                    <a:lumMod val="85000"/>
                    <a:lumOff val="15000"/>
                  </a:schemeClr>
                </a:solidFill>
              </a:rPr>
              <a:t>у 201</a:t>
            </a:r>
            <a:r>
              <a:rPr lang="uk-UA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x-none" sz="2750" b="1">
                <a:solidFill>
                  <a:schemeClr val="tx1">
                    <a:lumMod val="85000"/>
                    <a:lumOff val="15000"/>
                  </a:schemeClr>
                </a:solidFill>
              </a:rPr>
              <a:t>-201</a:t>
            </a:r>
            <a:r>
              <a:rPr lang="uk-UA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r>
              <a:rPr lang="x-none" sz="2750" b="1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x-none" sz="27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рр., тис. грн.</a:t>
            </a:r>
            <a:br>
              <a:rPr lang="ru-RU" sz="275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27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150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DA25D97-A74D-4F85-941F-9A6B517C3A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4935634"/>
              </p:ext>
            </p:extLst>
          </p:nvPr>
        </p:nvGraphicFramePr>
        <p:xfrm>
          <a:off x="2535116" y="1881554"/>
          <a:ext cx="9148274" cy="468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algn="ctr"/>
            <a:r>
              <a:rPr lang="ru-RU" sz="2400" b="1" dirty="0" err="1"/>
              <a:t>Фундаментальні</a:t>
            </a:r>
            <a:r>
              <a:rPr lang="ru-RU" sz="2400" b="1" dirty="0"/>
              <a:t> </a:t>
            </a:r>
            <a:r>
              <a:rPr lang="ru-RU" sz="2400" b="1" dirty="0" err="1"/>
              <a:t>дослідження</a:t>
            </a:r>
            <a:r>
              <a:rPr lang="ru-RU" sz="2400" b="1" dirty="0"/>
              <a:t> та </a:t>
            </a:r>
            <a:r>
              <a:rPr lang="ru-RU" sz="2400" b="1" dirty="0" err="1"/>
              <a:t>наукова</a:t>
            </a:r>
            <a:r>
              <a:rPr lang="ru-RU" sz="2400" b="1" dirty="0"/>
              <a:t> робота</a:t>
            </a:r>
            <a:r>
              <a:rPr lang="uk-UA" sz="2400" b="1" dirty="0"/>
              <a:t>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3" y="1600200"/>
            <a:ext cx="8915400" cy="4311650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 err="1">
                <a:solidFill>
                  <a:schemeClr val="tx1"/>
                </a:solidFill>
              </a:rPr>
              <a:t>Метапізнання</a:t>
            </a:r>
            <a:r>
              <a:rPr lang="uk-UA" sz="2400" dirty="0">
                <a:solidFill>
                  <a:schemeClr val="tx1"/>
                </a:solidFill>
              </a:rPr>
              <a:t> в умовах індивідуально-психологічної та соціально-ситуативної детермінації </a:t>
            </a:r>
            <a:r>
              <a:rPr lang="uk-UA" dirty="0">
                <a:solidFill>
                  <a:schemeClr val="tx1"/>
                </a:solidFill>
              </a:rPr>
              <a:t>(перехідна).</a:t>
            </a:r>
            <a:endParaRPr lang="uk-UA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>
                <a:solidFill>
                  <a:schemeClr val="tx1"/>
                </a:solidFill>
              </a:rPr>
              <a:t>Проблема інтеграції мусульманських громад в український соціум в умовах сучасних суспільно-політичних трансформацій  </a:t>
            </a:r>
            <a:r>
              <a:rPr lang="uk-UA" dirty="0">
                <a:solidFill>
                  <a:schemeClr val="tx1"/>
                </a:solidFill>
              </a:rPr>
              <a:t>(перехідна).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>
                <a:solidFill>
                  <a:schemeClr val="tx1"/>
                </a:solidFill>
              </a:rPr>
              <a:t>Науково-теоретичне обґрунтування альтернативних моделей управління суспільним розвитком в глобальному та інформаційному просторі </a:t>
            </a:r>
            <a:r>
              <a:rPr lang="uk-UA" dirty="0">
                <a:solidFill>
                  <a:schemeClr val="tx1"/>
                </a:solidFill>
              </a:rPr>
              <a:t>(завершена).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uk-UA" sz="2400" dirty="0">
                <a:solidFill>
                  <a:schemeClr val="tx1"/>
                </a:solidFill>
              </a:rPr>
              <a:t>Суспільно-культурологічні аспекти інтеграції мусульманських громад в українське суспільство в умовах військово-політичної кризи </a:t>
            </a:r>
            <a:r>
              <a:rPr lang="uk-UA" dirty="0">
                <a:solidFill>
                  <a:schemeClr val="tx1"/>
                </a:solidFill>
              </a:rPr>
              <a:t>(перехідна).</a:t>
            </a:r>
          </a:p>
          <a:p>
            <a:pPr algn="just"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0509" y="474641"/>
            <a:ext cx="8911687" cy="554059"/>
          </a:xfrm>
        </p:spPr>
        <p:txBody>
          <a:bodyPr/>
          <a:lstStyle/>
          <a:p>
            <a:pPr algn="ctr"/>
            <a:r>
              <a:rPr lang="uk-UA" b="1" dirty="0"/>
              <a:t>Наукові праці</a:t>
            </a:r>
            <a:r>
              <a:rPr lang="en-US" b="1" dirty="0"/>
              <a:t> </a:t>
            </a:r>
            <a:r>
              <a:rPr lang="uk-UA" b="1" dirty="0"/>
              <a:t>за 2014-2017 рр.</a:t>
            </a: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D78E9F-3AC6-45A5-BA39-DED94D43B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856898"/>
              </p:ext>
            </p:extLst>
          </p:nvPr>
        </p:nvGraphicFramePr>
        <p:xfrm>
          <a:off x="1811215" y="1178169"/>
          <a:ext cx="9944100" cy="5354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6463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0"/>
            <a:ext cx="1571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270125" y="800100"/>
            <a:ext cx="9688513" cy="93345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Перспективи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розвитку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br>
              <a:rPr lang="uk-UA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ru-RU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</a:b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92469" y="2394438"/>
            <a:ext cx="11425238" cy="3733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Укладання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довгострокових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господоговірних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тем. 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Активізація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молодих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вчених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в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написанні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наукових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проектів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Збільшення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якісних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публікацій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в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міжнародних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наукометричних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базах.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cs typeface="+mn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Комерціалізація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об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’</a:t>
            </a:r>
            <a:r>
              <a:rPr lang="uk-UA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єктів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права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інтелектуальної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власності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Збільшення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міжнародних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науково-дослідних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проектів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457200" indent="-457200" fontAlgn="auto"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1620</TotalTime>
  <Words>149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Century Gothic</vt:lpstr>
      <vt:lpstr>Wingdings 3</vt:lpstr>
      <vt:lpstr>Легкий дым</vt:lpstr>
      <vt:lpstr>  Наукова діяльність  Національного університету «Острозька академія»  за 2017 рік </vt:lpstr>
      <vt:lpstr>Чисельність науково-педагогічних працівників в Національному університеті «Острозька академія»  у 2014-2017 рр. </vt:lpstr>
      <vt:lpstr>Інформація про захист дисертацій за 2014-2017 рр. </vt:lpstr>
      <vt:lpstr>Якісний склад науково-педагогічних працівників за 2014-2017 рр.</vt:lpstr>
      <vt:lpstr>Кількість виконаних робіт в  Національному університеті «Острозька академія»  у 2014-2017 рр. </vt:lpstr>
      <vt:lpstr>Обсяги фінансування виконаних робіт в Національному університеті «Острозька академія»  у 2014-2017 рр., тис. грн. </vt:lpstr>
      <vt:lpstr>Фундаментальні дослідження та наукова робота:</vt:lpstr>
      <vt:lpstr>Наукові праці за 2014-2017 рр.</vt:lpstr>
      <vt:lpstr>Перспективи розвитку:  </vt:lpstr>
      <vt:lpstr>Дякуємо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Богдана</dc:creator>
  <cp:lastModifiedBy>Bohdana FIIALO</cp:lastModifiedBy>
  <cp:revision>107</cp:revision>
  <dcterms:created xsi:type="dcterms:W3CDTF">2016-02-20T07:01:21Z</dcterms:created>
  <dcterms:modified xsi:type="dcterms:W3CDTF">2018-02-19T21:31:30Z</dcterms:modified>
</cp:coreProperties>
</file>