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8" r:id="rId1"/>
  </p:sldMasterIdLst>
  <p:sldIdLst>
    <p:sldId id="256" r:id="rId2"/>
    <p:sldId id="279" r:id="rId3"/>
    <p:sldId id="273" r:id="rId4"/>
    <p:sldId id="278" r:id="rId5"/>
    <p:sldId id="296" r:id="rId6"/>
    <p:sldId id="297" r:id="rId7"/>
    <p:sldId id="298" r:id="rId8"/>
    <p:sldId id="299" r:id="rId9"/>
    <p:sldId id="300" r:id="rId10"/>
    <p:sldId id="301" r:id="rId11"/>
    <p:sldId id="293" r:id="rId12"/>
    <p:sldId id="295" r:id="rId13"/>
  </p:sldIdLst>
  <p:sldSz cx="12192000" cy="6858000"/>
  <p:notesSz cx="6784975" cy="9906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266" y="-14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F4AAB-5F79-4309-A459-282EA89BC29B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90CDF-6D68-4EA3-A1B1-8480F8B740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4E41D-B02F-4CF9-B51E-A4A4852E1828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BC4C2-D6F8-46A3-A627-9134F66E8D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3A189-E1DF-4DB2-8900-50898E0CA381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1E95-8372-45F9-AB4E-24B4E76122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1D348-2675-4FE2-8714-412F47247999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C38EE-18F1-4631-B6BE-B90C5DD59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A2BB6-E7B1-42CC-B059-352528FA28A4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14299-F1A6-46D0-BFA9-4A4E6301E9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40A77-2AC1-43D7-B31A-12B52B4D1696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8A26F-B257-419D-AF35-00F4D78A8D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AA9A3-CB53-47F8-972D-4AD48A086588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53907-B6B2-4294-B76F-63BE037BBC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16CAC-A057-49B0-8000-6B031378A507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DB5F7-8730-4358-A2AB-D91E208382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EF943-D0F0-4321-9D1B-0063FDF295BA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A3FDF-CD6D-48C7-B5CE-48482F9865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10D8D-DB6D-4804-8844-8CAB5649402E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A91C7-5CCE-47F9-8C7E-32B828EB47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2AD0A-2DCB-487D-9894-CC563BD29028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D9E96-CDF7-441D-87A6-7C70A76DE5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C704F-C679-4B57-9693-53F3E98C11C0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092EC-405B-4AC8-A8DF-CAFFF198A2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D957C-EBD9-43ED-86DD-BC1943C0C0B4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15E4B-4D55-4FF2-8DFE-DEEA749CBA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1F586-9ABC-437C-B413-8ECB5C4DA90A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62E17-49F7-4993-88E5-C2046C7B8C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85759-1C3A-4FD9-87DF-3904421DABC9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15CC3-7381-4EC8-B748-65686D7C34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D84F1-B28F-42B4-B258-4172EA5E0A75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054EA-4D3F-4076-8476-BB4CC43D75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1516CB-0C32-4D0D-BA48-8FF479B5DECF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3D20A8-D84E-4C4A-ACCE-C0BD9CF1E7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3438" y="284163"/>
            <a:ext cx="11114087" cy="349567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</a:t>
            </a:r>
            <a:r>
              <a:rPr lang="x-non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ауков</a:t>
            </a: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</a:t>
            </a:r>
            <a:r>
              <a:rPr lang="x-non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діяльність</a:t>
            </a: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x-non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Національного університету «Острозька академія» </a:t>
            </a: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 </a:t>
            </a:r>
            <a:r>
              <a:rPr lang="x-none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r>
              <a:rPr lang="x-none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рік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algn="ctr"/>
            <a:r>
              <a:rPr lang="uk-UA" sz="2400" b="1" smtClean="0"/>
              <a:t>Суспільно-культурологічні аспекти інтеграції мусульманських громад в українське суспільство в умовах військово-політичної кризи</a:t>
            </a:r>
            <a:endParaRPr lang="ru-RU" sz="2400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 fontScale="92500"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400" u="sng" dirty="0" smtClean="0">
                <a:solidFill>
                  <a:schemeClr val="tx1"/>
                </a:solidFill>
              </a:rPr>
              <a:t>Видано монографію:  </a:t>
            </a:r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Якубович М. Іслам в Україні: історія і сучасність.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uk-UA" sz="2400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400" u="sng" dirty="0" smtClean="0">
                <a:solidFill>
                  <a:schemeClr val="tx1"/>
                </a:solidFill>
              </a:rPr>
              <a:t>Наукові публікації: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Islam in Ukraine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Year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2015</a:t>
            </a: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//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Yearbook of Muslims in Europe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  <a:endParaRPr lang="ru-R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Crimean Scholars and the </a:t>
            </a:r>
            <a:r>
              <a:rPr lang="en-GB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Kadizadeli</a:t>
            </a: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tradition in 18th Century</a:t>
            </a: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endParaRPr lang="ru-R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Захищати батьківщину заради Аллаха. Як різні мусульманські громади сприйняли війну на Донбасі.</a:t>
            </a:r>
            <a:endParaRPr lang="ru-R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endParaRPr lang="uk-UA" sz="24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270125" y="800100"/>
            <a:ext cx="9688513" cy="93345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Перспективи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розвитку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/>
            </a:r>
            <a:br>
              <a:rPr lang="ru-RU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</a:b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2209800"/>
            <a:ext cx="11425238" cy="37338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Збільшення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кількості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господоговірних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тем та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обсягів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їх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фінансування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Активізувати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роботу над 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розробкою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прикладних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досліджень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.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cs"/>
            </a:endParaRP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Працювати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над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покращенням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ефективності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комерціалізації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наукових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розробок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університету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Розширити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міжнародну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наукову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співпрацю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для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реалізації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науково-дослідних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проектів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1771650" y="2566988"/>
            <a:ext cx="9618663" cy="1281112"/>
          </a:xfrm>
        </p:spPr>
        <p:txBody>
          <a:bodyPr/>
          <a:lstStyle/>
          <a:p>
            <a:pPr algn="ctr"/>
            <a:r>
              <a:rPr lang="uk-UA" sz="5400" b="1" i="1" smtClean="0"/>
              <a:t>Дякуємо за увагу!</a:t>
            </a:r>
          </a:p>
        </p:txBody>
      </p:sp>
      <p:pic>
        <p:nvPicPr>
          <p:cNvPr id="29698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675" y="198438"/>
            <a:ext cx="9672638" cy="128111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Структура </a:t>
            </a: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науково-педагогічних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працівників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Національному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університеті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Острозька</a:t>
            </a:r>
            <a:r>
              <a:rPr lang="ru-RU" sz="27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академія</a:t>
            </a:r>
            <a:r>
              <a:rPr lang="ru-RU" sz="27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ru-RU" sz="27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</a:t>
            </a:r>
            <a:r>
              <a:rPr lang="en-US" sz="27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  <a:r>
              <a:rPr lang="ru-RU" sz="27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р., %</a:t>
            </a:r>
            <a:r>
              <a:rPr lang="ru-RU" sz="1862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862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sz="1862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458" name="Объект 11"/>
          <p:cNvGraphicFramePr>
            <a:graphicFrameLocks noGrp="1"/>
          </p:cNvGraphicFramePr>
          <p:nvPr>
            <p:ph idx="1"/>
          </p:nvPr>
        </p:nvGraphicFramePr>
        <p:xfrm>
          <a:off x="2220913" y="1820863"/>
          <a:ext cx="9388475" cy="4730750"/>
        </p:xfrm>
        <a:graphic>
          <a:graphicData uri="http://schemas.openxmlformats.org/presentationml/2006/ole">
            <p:oleObj spid="_x0000_s19458" r:id="rId3" imgW="9388654" imgH="4730906" progId="Excel.Chart.8">
              <p:embed/>
            </p:oleObj>
          </a:graphicData>
        </a:graphic>
      </p:graphicFrame>
      <p:pic>
        <p:nvPicPr>
          <p:cNvPr id="19459" name="Рисунок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098675" y="198438"/>
            <a:ext cx="9672638" cy="1192212"/>
          </a:xfrm>
        </p:spPr>
        <p:txBody>
          <a:bodyPr/>
          <a:lstStyle/>
          <a:p>
            <a:pPr algn="ctr"/>
            <a:r>
              <a:rPr lang="en-US" sz="2400" b="1" smtClean="0"/>
              <a:t>Кількість виконаних робіт в </a:t>
            </a:r>
            <a:r>
              <a:rPr lang="uk-UA" sz="2400" b="1" smtClean="0"/>
              <a:t/>
            </a:r>
            <a:br>
              <a:rPr lang="uk-UA" sz="2400" b="1" smtClean="0"/>
            </a:br>
            <a:r>
              <a:rPr lang="en-US" sz="2400" b="1" smtClean="0"/>
              <a:t>Національному університеті «Острозька академія» 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en-US" sz="2400" b="1" smtClean="0"/>
              <a:t>у 201</a:t>
            </a:r>
            <a:r>
              <a:rPr lang="uk-UA" sz="2400" b="1" smtClean="0"/>
              <a:t>3</a:t>
            </a:r>
            <a:r>
              <a:rPr lang="en-US" sz="2400" b="1" smtClean="0"/>
              <a:t>-2016 рр.</a:t>
            </a: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pic>
        <p:nvPicPr>
          <p:cNvPr id="20482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Gothic" pitchFamily="34" charset="0"/>
            </a:endParaRPr>
          </a:p>
        </p:txBody>
      </p:sp>
      <p:graphicFrame>
        <p:nvGraphicFramePr>
          <p:cNvPr id="20484" name="Object 1"/>
          <p:cNvGraphicFramePr>
            <a:graphicFrameLocks noChangeAspect="1"/>
          </p:cNvGraphicFramePr>
          <p:nvPr/>
        </p:nvGraphicFramePr>
        <p:xfrm>
          <a:off x="2540000" y="1530350"/>
          <a:ext cx="8921750" cy="4959350"/>
        </p:xfrm>
        <a:graphic>
          <a:graphicData uri="http://schemas.openxmlformats.org/presentationml/2006/ole">
            <p:oleObj spid="_x0000_s20484" r:id="rId4" imgW="8919221" imgH="496257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675" y="198438"/>
            <a:ext cx="9672638" cy="12811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sz="27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Обсяги фінансування виконаних робіт в Національному університеті «Острозька академія» </a:t>
            </a:r>
            <a:r>
              <a:rPr lang="uk-UA" sz="275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uk-UA" sz="275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x-none" sz="275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 201</a:t>
            </a:r>
            <a:r>
              <a:rPr lang="uk-UA" sz="275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x-none" sz="275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-201</a:t>
            </a:r>
            <a:r>
              <a:rPr lang="en-US" sz="275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r>
              <a:rPr lang="x-none" sz="275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7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рр., тис. грн.</a:t>
            </a:r>
            <a:r>
              <a:rPr lang="ru-R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sz="27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1506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7" name="Object 1"/>
          <p:cNvGraphicFramePr>
            <a:graphicFrameLocks noChangeAspect="1"/>
          </p:cNvGraphicFramePr>
          <p:nvPr/>
        </p:nvGraphicFramePr>
        <p:xfrm>
          <a:off x="2540000" y="1530350"/>
          <a:ext cx="8597900" cy="4959350"/>
        </p:xfrm>
        <a:graphic>
          <a:graphicData uri="http://schemas.openxmlformats.org/presentationml/2006/ole">
            <p:oleObj spid="_x0000_s21507" r:id="rId4" imgW="8596105" imgH="4962574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algn="ctr"/>
            <a:r>
              <a:rPr lang="ru-RU" sz="2400" b="1" smtClean="0"/>
              <a:t>Фундаментальні дослідження з актуальних проблем суспільних та гуманітарних наук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3" y="1600200"/>
            <a:ext cx="8915400" cy="4311650"/>
          </a:xfrm>
        </p:spPr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Взаємовпливи східних і західних інтелектуальних традицій в дискурсі філософської думки середньовічної та </a:t>
            </a:r>
            <a:r>
              <a:rPr lang="uk-UA" sz="2400" dirty="0" err="1" smtClean="0">
                <a:solidFill>
                  <a:schemeClr val="tx1"/>
                </a:solidFill>
              </a:rPr>
              <a:t>ранньомодерної</a:t>
            </a:r>
            <a:r>
              <a:rPr lang="uk-UA" sz="2400" dirty="0" smtClean="0">
                <a:solidFill>
                  <a:schemeClr val="tx1"/>
                </a:solidFill>
              </a:rPr>
              <a:t>  України </a:t>
            </a:r>
            <a:r>
              <a:rPr lang="uk-UA" sz="2000" dirty="0" smtClean="0">
                <a:solidFill>
                  <a:schemeClr val="tx1"/>
                </a:solidFill>
              </a:rPr>
              <a:t>(</a:t>
            </a:r>
            <a:r>
              <a:rPr lang="uk-UA" dirty="0" smtClean="0">
                <a:solidFill>
                  <a:schemeClr val="tx1"/>
                </a:solidFill>
              </a:rPr>
              <a:t>завершена</a:t>
            </a:r>
            <a:r>
              <a:rPr lang="uk-UA" sz="2000" dirty="0" smtClean="0">
                <a:solidFill>
                  <a:schemeClr val="tx1"/>
                </a:solidFill>
              </a:rPr>
              <a:t>)</a:t>
            </a:r>
            <a:r>
              <a:rPr lang="uk-UA" sz="2400" dirty="0" smtClean="0">
                <a:solidFill>
                  <a:schemeClr val="tx1"/>
                </a:solidFill>
              </a:rPr>
              <a:t>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Інтерференція як феномен пам’яті та </a:t>
            </a:r>
            <a:r>
              <a:rPr lang="uk-UA" sz="2400" dirty="0" err="1" smtClean="0">
                <a:solidFill>
                  <a:schemeClr val="tx1"/>
                </a:solidFill>
              </a:rPr>
              <a:t>метапам’яті</a:t>
            </a: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(завершена).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Науково-теоретичне обґрунтування альтернативних моделей управління суспільним розвитком в глобальному та інформаційному просторі </a:t>
            </a:r>
            <a:r>
              <a:rPr lang="uk-UA" dirty="0" smtClean="0">
                <a:solidFill>
                  <a:schemeClr val="tx1"/>
                </a:solidFill>
              </a:rPr>
              <a:t>(перехідна).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uk-UA" sz="2400" dirty="0" smtClean="0">
                <a:solidFill>
                  <a:schemeClr val="tx1"/>
                </a:solidFill>
              </a:rPr>
              <a:t>Суспільно-культурологічні аспекти інтеграції мусульманських громад в українське суспільство в умовах військово-політичної кризи </a:t>
            </a:r>
            <a:r>
              <a:rPr lang="uk-UA" dirty="0" smtClean="0">
                <a:solidFill>
                  <a:schemeClr val="tx1"/>
                </a:solidFill>
              </a:rPr>
              <a:t>(перехідна).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algn="ctr"/>
            <a:r>
              <a:rPr lang="uk-UA" sz="2000" b="1" smtClean="0">
                <a:solidFill>
                  <a:schemeClr val="tx1"/>
                </a:solidFill>
              </a:rPr>
              <a:t>Взаємовпливи східних і західних інтелектуальних традицій в дискурсі філософської думки середньовічної та ранньомодерної  України</a:t>
            </a:r>
            <a:endParaRPr lang="ru-RU" sz="2000" b="1" smtClean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2286000" y="1676400"/>
            <a:ext cx="9544050" cy="423545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uk-UA" sz="2600" smtClean="0">
                <a:solidFill>
                  <a:schemeClr val="tx1"/>
                </a:solidFill>
              </a:rPr>
              <a:t>7 монографій:</a:t>
            </a:r>
            <a:endParaRPr lang="ru-RU" sz="2600" smtClean="0">
              <a:solidFill>
                <a:schemeClr val="tx1"/>
              </a:solidFill>
            </a:endParaRPr>
          </a:p>
          <a:p>
            <a:r>
              <a:rPr lang="ru-RU" smtClean="0">
                <a:solidFill>
                  <a:schemeClr val="tx1"/>
                </a:solidFill>
              </a:rPr>
              <a:t>Кралюк П. М. Острозький культурний осередок та становлення Києво-Могилянської академії.</a:t>
            </a:r>
          </a:p>
          <a:p>
            <a:r>
              <a:rPr lang="uk-UA" smtClean="0">
                <a:solidFill>
                  <a:schemeClr val="tx1"/>
                </a:solidFill>
              </a:rPr>
              <a:t>Кралюк П. М., Пасічник І. Д., Якубович М. М. Острозька академія в філософській культурі України. </a:t>
            </a:r>
          </a:p>
          <a:p>
            <a:r>
              <a:rPr lang="uk-UA" smtClean="0">
                <a:solidFill>
                  <a:schemeClr val="tx1"/>
                </a:solidFill>
              </a:rPr>
              <a:t>Кралюк П. М. Козацька міфологія України: творці та епігони.</a:t>
            </a:r>
          </a:p>
          <a:p>
            <a:r>
              <a:rPr lang="uk-UA" smtClean="0">
                <a:solidFill>
                  <a:schemeClr val="tx1"/>
                </a:solidFill>
              </a:rPr>
              <a:t>Щепанський В. В. Кістка шамана. Нарис з історії ранньомодерного слов'янського езотеризму. </a:t>
            </a:r>
            <a:endParaRPr lang="ru-RU" smtClean="0">
              <a:solidFill>
                <a:schemeClr val="tx1"/>
              </a:solidFill>
            </a:endParaRPr>
          </a:p>
          <a:p>
            <a:r>
              <a:rPr lang="uk-UA" smtClean="0">
                <a:solidFill>
                  <a:schemeClr val="tx1"/>
                </a:solidFill>
              </a:rPr>
              <a:t>Якубович М. М. Філософська думка Кримського ханства.</a:t>
            </a:r>
            <a:endParaRPr lang="ru-RU" smtClean="0">
              <a:solidFill>
                <a:schemeClr val="tx1"/>
              </a:solidFill>
            </a:endParaRPr>
          </a:p>
          <a:p>
            <a:r>
              <a:rPr lang="uk-UA" smtClean="0">
                <a:solidFill>
                  <a:schemeClr val="tx1"/>
                </a:solidFill>
              </a:rPr>
              <a:t>Якубович М. М. Коран: переклад смислів українською мовою. </a:t>
            </a:r>
            <a:endParaRPr lang="ru-RU" smtClean="0">
              <a:solidFill>
                <a:schemeClr val="tx1"/>
              </a:solidFill>
            </a:endParaRPr>
          </a:p>
          <a:p>
            <a:r>
              <a:rPr lang="uk-UA" smtClean="0">
                <a:solidFill>
                  <a:schemeClr val="tx1"/>
                </a:solidFill>
              </a:rPr>
              <a:t>Якубович М. М. Велика Волинь і мусульманський Схід .</a:t>
            </a:r>
            <a:endParaRPr lang="ru-RU" smtClean="0">
              <a:solidFill>
                <a:schemeClr val="tx1"/>
              </a:solidFill>
            </a:endParaRPr>
          </a:p>
          <a:p>
            <a:pPr>
              <a:buFont typeface="Wingdings 3" pitchFamily="18" charset="2"/>
              <a:buNone/>
            </a:pPr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algn="ctr"/>
            <a:r>
              <a:rPr lang="uk-UA" sz="2000" b="1" smtClean="0">
                <a:solidFill>
                  <a:schemeClr val="tx1"/>
                </a:solidFill>
              </a:rPr>
              <a:t>Взаємовпливи східних і західних інтелектуальних традицій в дискурсі філософської думки середньовічної та ранньомодерної  України</a:t>
            </a:r>
            <a:endParaRPr lang="ru-RU" sz="2000" smtClean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1428750" y="2133600"/>
            <a:ext cx="10401300" cy="377825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uk-UA" sz="2400" smtClean="0">
                <a:solidFill>
                  <a:schemeClr val="tx1"/>
                </a:solidFill>
              </a:rPr>
              <a:t>1 словник:</a:t>
            </a:r>
            <a:endParaRPr lang="ru-RU" sz="2400" smtClean="0">
              <a:solidFill>
                <a:schemeClr val="tx1"/>
              </a:solidFill>
            </a:endParaRPr>
          </a:p>
          <a:p>
            <a:r>
              <a:rPr lang="uk-UA" sz="2400" smtClean="0">
                <a:solidFill>
                  <a:schemeClr val="tx1"/>
                </a:solidFill>
              </a:rPr>
              <a:t>Словник давньогрецької біблійної мови / Уклад. єрмнх. Рафаїл (Роман Турконяк).</a:t>
            </a:r>
          </a:p>
          <a:p>
            <a:pPr>
              <a:buFont typeface="Wingdings 3" pitchFamily="18" charset="2"/>
              <a:buNone/>
            </a:pPr>
            <a:endParaRPr lang="uk-UA" sz="2400" smtClean="0">
              <a:solidFill>
                <a:schemeClr val="tx1"/>
              </a:solidFill>
            </a:endParaRPr>
          </a:p>
          <a:p>
            <a:r>
              <a:rPr lang="uk-UA" sz="2400" smtClean="0">
                <a:solidFill>
                  <a:schemeClr val="tx1"/>
                </a:solidFill>
              </a:rPr>
              <a:t>на Х конкурсі імені Єжи Ґедройця. В. Щепанський отримав диплом (1 місце) за кандидатську роботу «Рецепція релігійної філософії середньовіччя у «Треносі» М. Смотрицького» у категорії  кандидатських робіт. </a:t>
            </a:r>
            <a:endParaRPr lang="ru-RU" sz="2400" smtClean="0">
              <a:solidFill>
                <a:schemeClr val="tx1"/>
              </a:solidFill>
            </a:endParaRPr>
          </a:p>
          <a:p>
            <a:endParaRPr lang="ru-RU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algn="ctr"/>
            <a:r>
              <a:rPr lang="uk-UA" sz="3200" b="1" smtClean="0">
                <a:solidFill>
                  <a:schemeClr val="tx1"/>
                </a:solidFill>
              </a:rPr>
              <a:t>Інтерференція як феномен пам’яті та метапам’яті</a:t>
            </a:r>
            <a:endParaRPr lang="ru-RU" sz="3200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u="sng" dirty="0" err="1" smtClean="0">
                <a:solidFill>
                  <a:schemeClr val="tx1"/>
                </a:solidFill>
              </a:rPr>
              <a:t>Захищено</a:t>
            </a:r>
            <a:r>
              <a:rPr lang="ru-RU" sz="2400" u="sng" dirty="0" smtClean="0">
                <a:solidFill>
                  <a:schemeClr val="tx1"/>
                </a:solidFill>
              </a:rPr>
              <a:t> 2 </a:t>
            </a:r>
            <a:r>
              <a:rPr lang="ru-RU" sz="2400" u="sng" dirty="0" err="1" smtClean="0">
                <a:solidFill>
                  <a:schemeClr val="tx1"/>
                </a:solidFill>
              </a:rPr>
              <a:t>дисертаційних</a:t>
            </a:r>
            <a:r>
              <a:rPr lang="ru-RU" sz="2400" u="sng" dirty="0" smtClean="0">
                <a:solidFill>
                  <a:schemeClr val="tx1"/>
                </a:solidFill>
              </a:rPr>
              <a:t> </a:t>
            </a:r>
            <a:r>
              <a:rPr lang="ru-RU" sz="2400" u="sng" dirty="0" err="1" smtClean="0">
                <a:solidFill>
                  <a:schemeClr val="tx1"/>
                </a:solidFill>
              </a:rPr>
              <a:t>дослідження</a:t>
            </a:r>
            <a:endParaRPr lang="ru-RU" sz="2400" u="sng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400" u="sng" dirty="0" smtClean="0">
              <a:solidFill>
                <a:schemeClr val="tx1"/>
              </a:solidFill>
            </a:endParaRPr>
          </a:p>
          <a:p>
            <a:pPr marL="457200" indent="-457200" fontAlgn="auto">
              <a:spcAft>
                <a:spcPts val="0"/>
              </a:spcAft>
              <a:buFont typeface="Wingdings 3" charset="2"/>
              <a:buAutoNum type="arabicPeriod"/>
              <a:defRPr/>
            </a:pPr>
            <a:r>
              <a:rPr lang="ru-RU" sz="2400" dirty="0" err="1" smtClean="0">
                <a:solidFill>
                  <a:schemeClr val="tx1"/>
                </a:solidFill>
              </a:rPr>
              <a:t>Ілюзія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знання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метакогнітивному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моніторингу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навчальної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діяльності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студентів</a:t>
            </a:r>
            <a:r>
              <a:rPr lang="ru-RU" sz="2400" dirty="0" smtClean="0">
                <a:solidFill>
                  <a:schemeClr val="tx1"/>
                </a:solidFill>
              </a:rPr>
              <a:t> ВНЗ - </a:t>
            </a:r>
            <a:r>
              <a:rPr lang="ru-RU" sz="2400" dirty="0" err="1" smtClean="0">
                <a:solidFill>
                  <a:schemeClr val="tx1"/>
                </a:solidFill>
              </a:rPr>
              <a:t>Августюк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Марія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Миколаївна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2. </a:t>
            </a:r>
            <a:r>
              <a:rPr lang="ru-RU" sz="2400" dirty="0" err="1" smtClean="0">
                <a:solidFill>
                  <a:schemeClr val="tx1"/>
                </a:solidFill>
              </a:rPr>
              <a:t>Психологічні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механізми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оптимізації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метапам’яті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студентів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умовах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проактивної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інтерференції</a:t>
            </a:r>
            <a:r>
              <a:rPr lang="ru-RU" sz="2400" dirty="0" smtClean="0">
                <a:solidFill>
                  <a:schemeClr val="tx1"/>
                </a:solidFill>
              </a:rPr>
              <a:t> - Довгалюк Тарас </a:t>
            </a:r>
            <a:r>
              <a:rPr lang="ru-RU" sz="2400" dirty="0" err="1" smtClean="0">
                <a:solidFill>
                  <a:schemeClr val="tx1"/>
                </a:solidFill>
              </a:rPr>
              <a:t>Анатолійович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algn="ctr"/>
            <a:r>
              <a:rPr lang="uk-UA" sz="2400" b="1" smtClean="0">
                <a:solidFill>
                  <a:schemeClr val="tx1"/>
                </a:solidFill>
              </a:rPr>
              <a:t>Науково-теоретичне обґрунтування альтернативних моделей управління суспільним розвитком в глобальному та інформаційному просторі</a:t>
            </a:r>
            <a:endParaRPr lang="ru-RU" sz="2400" b="1" smtClean="0"/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1600200" y="2133600"/>
            <a:ext cx="9904413" cy="377825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r>
              <a:rPr lang="uk-UA" sz="2400" b="1" u="sng" smtClean="0">
                <a:solidFill>
                  <a:schemeClr val="tx1"/>
                </a:solidFill>
              </a:rPr>
              <a:t>Видано 2 навчальні посібники:</a:t>
            </a:r>
          </a:p>
          <a:p>
            <a:pPr algn="ctr">
              <a:buFont typeface="Wingdings 3" pitchFamily="18" charset="2"/>
              <a:buNone/>
            </a:pPr>
            <a:endParaRPr lang="ru-RU" sz="2400" b="1" u="sng" smtClean="0">
              <a:solidFill>
                <a:schemeClr val="tx1"/>
              </a:solidFill>
            </a:endParaRPr>
          </a:p>
          <a:p>
            <a:r>
              <a:rPr lang="uk-UA" sz="2400" u="sng" smtClean="0">
                <a:solidFill>
                  <a:schemeClr val="tx1"/>
                </a:solidFill>
              </a:rPr>
              <a:t>Штурхецький С. В. Conflict sensitive journalism: best practices and recommendations: Посібник рекомендацій для працівників ЗМІ.</a:t>
            </a:r>
          </a:p>
          <a:p>
            <a:pPr>
              <a:buFont typeface="Wingdings 3" pitchFamily="18" charset="2"/>
              <a:buNone/>
            </a:pPr>
            <a:endParaRPr lang="ru-RU" sz="2400" u="sng" smtClean="0">
              <a:solidFill>
                <a:schemeClr val="tx1"/>
              </a:solidFill>
            </a:endParaRPr>
          </a:p>
          <a:p>
            <a:r>
              <a:rPr lang="uk-UA" sz="2400" u="sng" smtClean="0">
                <a:solidFill>
                  <a:schemeClr val="tx1"/>
                </a:solidFill>
              </a:rPr>
              <a:t>Штурхецький С. В. Підлітки в цифрову епоху: методичні рекомендації для вчителів за проектом New Media Protect.</a:t>
            </a:r>
            <a:endParaRPr lang="ru-RU" sz="2400" u="sng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1450</TotalTime>
  <Words>420</Words>
  <Application>Microsoft Office PowerPoint</Application>
  <PresentationFormat>Произвольный</PresentationFormat>
  <Paragraphs>52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35" baseType="lpstr">
      <vt:lpstr>Century Gothic</vt:lpstr>
      <vt:lpstr>Arial</vt:lpstr>
      <vt:lpstr>Wingdings 3</vt:lpstr>
      <vt:lpstr>Calibri</vt:lpstr>
      <vt:lpstr>Book Antiqua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Легкий дым</vt:lpstr>
      <vt:lpstr>Диаграмма Microsoft Excel</vt:lpstr>
      <vt:lpstr>  Наукова діяльність  Національного університету «Острозька академія»  за 2016 рік </vt:lpstr>
      <vt:lpstr>Структура науково-педагогічних працівників в Національному університеті «Острозька академія»  у 2016 р., % </vt:lpstr>
      <vt:lpstr>Кількість виконаних робіт в  Національному університеті «Острозька академія»  у 2013-2016 рр. </vt:lpstr>
      <vt:lpstr>Обсяги фінансування виконаних робіт в Національному університеті «Острозька академія»  у 2013-2016 рр., тис. грн. </vt:lpstr>
      <vt:lpstr>Фундаментальні дослідження з актуальних проблем суспільних та гуманітарних наук</vt:lpstr>
      <vt:lpstr>Взаємовпливи східних і західних інтелектуальних традицій в дискурсі філософської думки середньовічної та ранньомодерної  України</vt:lpstr>
      <vt:lpstr>Взаємовпливи східних і західних інтелектуальних традицій в дискурсі філософської думки середньовічної та ранньомодерної  України</vt:lpstr>
      <vt:lpstr>Інтерференція як феномен пам’яті та метапам’яті</vt:lpstr>
      <vt:lpstr>Науково-теоретичне обґрунтування альтернативних моделей управління суспільним розвитком в глобальному та інформаційному просторі</vt:lpstr>
      <vt:lpstr>Суспільно-культурологічні аспекти інтеграції мусульманських громад в українське суспільство в умовах військово-політичної кризи</vt:lpstr>
      <vt:lpstr>Перспективи розвитку:  </vt:lpstr>
      <vt:lpstr>Дякуємо за увагу!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Богдана</dc:creator>
  <cp:lastModifiedBy>Кралюк</cp:lastModifiedBy>
  <cp:revision>95</cp:revision>
  <dcterms:created xsi:type="dcterms:W3CDTF">2016-02-20T07:01:21Z</dcterms:created>
  <dcterms:modified xsi:type="dcterms:W3CDTF">2017-02-27T07:28:16Z</dcterms:modified>
</cp:coreProperties>
</file>