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8" r:id="rId1"/>
  </p:sldMasterIdLst>
  <p:sldIdLst>
    <p:sldId id="256" r:id="rId2"/>
    <p:sldId id="279" r:id="rId3"/>
    <p:sldId id="257" r:id="rId4"/>
    <p:sldId id="258" r:id="rId5"/>
    <p:sldId id="273" r:id="rId6"/>
    <p:sldId id="278" r:id="rId7"/>
    <p:sldId id="280" r:id="rId8"/>
    <p:sldId id="260" r:id="rId9"/>
    <p:sldId id="261" r:id="rId10"/>
    <p:sldId id="281" r:id="rId11"/>
    <p:sldId id="282" r:id="rId12"/>
    <p:sldId id="283" r:id="rId13"/>
    <p:sldId id="288" r:id="rId14"/>
    <p:sldId id="294" r:id="rId15"/>
    <p:sldId id="263" r:id="rId16"/>
    <p:sldId id="284" r:id="rId17"/>
    <p:sldId id="285" r:id="rId18"/>
    <p:sldId id="286" r:id="rId19"/>
    <p:sldId id="287" r:id="rId20"/>
    <p:sldId id="264" r:id="rId21"/>
    <p:sldId id="289" r:id="rId22"/>
    <p:sldId id="265" r:id="rId23"/>
    <p:sldId id="292" r:id="rId24"/>
    <p:sldId id="291" r:id="rId25"/>
    <p:sldId id="290" r:id="rId26"/>
    <p:sldId id="293" r:id="rId27"/>
    <p:sldId id="29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62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&#1041;&#1086;&#1075;&#1076;&#1072;&#1085;&#1072;\Desktop\&#1055;&#1088;&#1077;&#1079;&#1077;&#1085;&#1090;&#1072;&#1094;&#1110;&#1103;\&#1044;&#1110;&#1072;&#1075;&#1088;&#1072;&#1084;&#1080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&#1041;&#1086;&#1075;&#1076;&#1072;&#1085;&#1072;\Desktop\&#1055;&#1088;&#1077;&#1079;&#1077;&#1085;&#1090;&#1072;&#1094;&#1110;&#1103;\&#1044;&#1110;&#1072;&#1075;&#1088;&#1072;&#1084;&#1080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2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науково-педагогічних працівників в Національному університеті "Острозька академія" у 2015 р., %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9.5982771384346167E-3"/>
                  <c:y val="7.0235888663613185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7.5644390605020526E-2"/>
                      <c:h val="7.5268011027360693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2.8674715660542444E-2"/>
                  <c:y val="-0.1067364434972345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8.1114476075105996E-2"/>
                      <c:h val="7.5268011027360693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6.5372905309913206E-3"/>
                  <c:y val="-5.7062095633107671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7.2909347869977797E-2"/>
                      <c:h val="6.6638020837462383E-2"/>
                    </c:manualLayout>
                  </c15:layout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Докторів наук</c:v>
                </c:pt>
                <c:pt idx="1">
                  <c:v>Кандидатів наук</c:v>
                </c:pt>
                <c:pt idx="2">
                  <c:v>Без наукового ступеня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0.11</c:v>
                </c:pt>
                <c:pt idx="1">
                  <c:v>0.53</c:v>
                </c:pt>
                <c:pt idx="2">
                  <c:v>0.36000000000000015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120500706642449"/>
          <c:y val="0.90402023902581263"/>
          <c:w val="0.60801733629450194"/>
          <c:h val="7.8719780594391164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plotArea>
      <c:layout/>
      <c:barChart>
        <c:barDir val="col"/>
        <c:grouping val="clustered"/>
        <c:ser>
          <c:idx val="0"/>
          <c:order val="0"/>
          <c:tx>
            <c:strRef>
              <c:f>'[Діаграми.xlsx]ст. 2'!$B$11</c:f>
              <c:strCache>
                <c:ptCount val="1"/>
                <c:pt idx="0">
                  <c:v>Фундаментальні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'[Діаграми.xlsx]ст. 2'!$C$9:$J$10</c:f>
              <c:strCache>
                <c:ptCount val="7"/>
                <c:pt idx="0">
                  <c:v>2012</c:v>
                </c:pt>
                <c:pt idx="2">
                  <c:v>2013</c:v>
                </c:pt>
                <c:pt idx="4">
                  <c:v>2014</c:v>
                </c:pt>
                <c:pt idx="6">
                  <c:v>2015</c:v>
                </c:pt>
              </c:strCache>
            </c:strRef>
          </c:cat>
          <c:val>
            <c:numRef>
              <c:f>'[Діаграми.xlsx]ст. 2'!$C$11:$J$11</c:f>
              <c:numCache>
                <c:formatCode>General</c:formatCode>
                <c:ptCount val="8"/>
                <c:pt idx="0">
                  <c:v>1</c:v>
                </c:pt>
                <c:pt idx="2">
                  <c:v>2</c:v>
                </c:pt>
                <c:pt idx="4">
                  <c:v>3</c:v>
                </c:pt>
                <c:pt idx="6">
                  <c:v>4</c:v>
                </c:pt>
              </c:numCache>
            </c:numRef>
          </c:val>
        </c:ser>
        <c:ser>
          <c:idx val="1"/>
          <c:order val="1"/>
          <c:tx>
            <c:strRef>
              <c:f>'[Діаграми.xlsx]ст. 2'!$B$12</c:f>
              <c:strCache>
                <c:ptCount val="1"/>
                <c:pt idx="0">
                  <c:v>Прикладні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'[Діаграми.xlsx]ст. 2'!$C$9:$J$10</c:f>
              <c:strCache>
                <c:ptCount val="7"/>
                <c:pt idx="0">
                  <c:v>2012</c:v>
                </c:pt>
                <c:pt idx="2">
                  <c:v>2013</c:v>
                </c:pt>
                <c:pt idx="4">
                  <c:v>2014</c:v>
                </c:pt>
                <c:pt idx="6">
                  <c:v>2015</c:v>
                </c:pt>
              </c:strCache>
            </c:strRef>
          </c:cat>
          <c:val>
            <c:numRef>
              <c:f>'[Діаграми.xlsx]ст. 2'!$C$12:$J$12</c:f>
              <c:numCache>
                <c:formatCode>General</c:formatCode>
                <c:ptCount val="8"/>
                <c:pt idx="0">
                  <c:v>1</c:v>
                </c:pt>
                <c:pt idx="2">
                  <c:v>2</c:v>
                </c:pt>
                <c:pt idx="4">
                  <c:v>1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'[Діаграми.xlsx]ст. 2'!$B$13</c:f>
              <c:strCache>
                <c:ptCount val="1"/>
                <c:pt idx="0">
                  <c:v>Госпдоговірні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'[Діаграми.xlsx]ст. 2'!$C$9:$J$10</c:f>
              <c:strCache>
                <c:ptCount val="7"/>
                <c:pt idx="0">
                  <c:v>2012</c:v>
                </c:pt>
                <c:pt idx="2">
                  <c:v>2013</c:v>
                </c:pt>
                <c:pt idx="4">
                  <c:v>2014</c:v>
                </c:pt>
                <c:pt idx="6">
                  <c:v>2015</c:v>
                </c:pt>
              </c:strCache>
            </c:strRef>
          </c:cat>
          <c:val>
            <c:numRef>
              <c:f>'[Діаграми.xlsx]ст. 2'!$C$13:$J$13</c:f>
              <c:numCache>
                <c:formatCode>General</c:formatCode>
                <c:ptCount val="8"/>
                <c:pt idx="0">
                  <c:v>5</c:v>
                </c:pt>
                <c:pt idx="2">
                  <c:v>17</c:v>
                </c:pt>
                <c:pt idx="4">
                  <c:v>11</c:v>
                </c:pt>
                <c:pt idx="6">
                  <c:v>4</c:v>
                </c:pt>
              </c:numCache>
            </c:numRef>
          </c:val>
        </c:ser>
        <c:gapWidth val="219"/>
        <c:overlap val="-27"/>
        <c:axId val="57049856"/>
        <c:axId val="57051392"/>
      </c:barChart>
      <c:catAx>
        <c:axId val="57049856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7051392"/>
        <c:crosses val="autoZero"/>
        <c:auto val="1"/>
        <c:lblAlgn val="ctr"/>
        <c:lblOffset val="100"/>
      </c:catAx>
      <c:valAx>
        <c:axId val="570513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/>
                  <a:t>кількість одиниць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704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hart>
    <c:plotArea>
      <c:layout/>
      <c:barChart>
        <c:barDir val="col"/>
        <c:grouping val="clustered"/>
        <c:ser>
          <c:idx val="0"/>
          <c:order val="0"/>
          <c:tx>
            <c:strRef>
              <c:f>'[Діаграми.xlsx]ст. 2'!$B$3</c:f>
              <c:strCache>
                <c:ptCount val="1"/>
                <c:pt idx="0">
                  <c:v>Фундаментальні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4000"/>
                  </a:schemeClr>
                </a:gs>
                <a:gs pos="100000">
                  <a:schemeClr val="accent1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</c:spPr>
          <c:dLbls>
            <c:dLbl>
              <c:idx val="0"/>
              <c:layout>
                <c:manualLayout>
                  <c:x val="-7.5117859626013658E-3"/>
                  <c:y val="1.254594334331016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7637502897016419E-3"/>
                  <c:y val="2.5091886686619417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'[Діаграми.xlsx]ст. 2'!$C$2:$J$2</c:f>
              <c:numCache>
                <c:formatCode>General</c:formatCode>
                <c:ptCount val="8"/>
                <c:pt idx="0">
                  <c:v>2012</c:v>
                </c:pt>
                <c:pt idx="2">
                  <c:v>2013</c:v>
                </c:pt>
                <c:pt idx="4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'[Діаграми.xlsx]ст. 2'!$C$3:$J$3</c:f>
              <c:numCache>
                <c:formatCode>General</c:formatCode>
                <c:ptCount val="8"/>
                <c:pt idx="0" formatCode="0.00">
                  <c:v>59.6</c:v>
                </c:pt>
                <c:pt idx="2" formatCode="0.00">
                  <c:v>94.8</c:v>
                </c:pt>
                <c:pt idx="4" formatCode="0.00">
                  <c:v>341.94499999999999</c:v>
                </c:pt>
                <c:pt idx="6" formatCode="0.00">
                  <c:v>629.83599999999967</c:v>
                </c:pt>
              </c:numCache>
            </c:numRef>
          </c:val>
        </c:ser>
        <c:ser>
          <c:idx val="1"/>
          <c:order val="1"/>
          <c:tx>
            <c:strRef>
              <c:f>'[Діаграми.xlsx]ст. 2'!$B$4</c:f>
              <c:strCache>
                <c:ptCount val="1"/>
                <c:pt idx="0">
                  <c:v>Прикладні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lumMod val="104000"/>
                  </a:schemeClr>
                </a:gs>
                <a:gs pos="100000">
                  <a:schemeClr val="accent3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</c:spPr>
          <c:dLbls>
            <c:dLbl>
              <c:idx val="0"/>
              <c:layout>
                <c:manualLayout>
                  <c:x val="1.2519643271002268E-3"/>
                  <c:y val="1.003675467464803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12676789439021E-2"/>
                  <c:y val="1.003675467464803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7637502897015898E-3"/>
                  <c:y val="2.5091886686620345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'[Діаграми.xlsx]ст. 2'!$C$2:$J$2</c:f>
              <c:numCache>
                <c:formatCode>General</c:formatCode>
                <c:ptCount val="8"/>
                <c:pt idx="0">
                  <c:v>2012</c:v>
                </c:pt>
                <c:pt idx="2">
                  <c:v>2013</c:v>
                </c:pt>
                <c:pt idx="4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'[Діаграми.xlsx]ст. 2'!$C$4:$J$4</c:f>
              <c:numCache>
                <c:formatCode>General</c:formatCode>
                <c:ptCount val="8"/>
                <c:pt idx="0" formatCode="0.00">
                  <c:v>80</c:v>
                </c:pt>
                <c:pt idx="2" formatCode="0.00">
                  <c:v>175.7</c:v>
                </c:pt>
                <c:pt idx="4" formatCode="0.00">
                  <c:v>125</c:v>
                </c:pt>
                <c:pt idx="6" formatCode="0.00">
                  <c:v>0</c:v>
                </c:pt>
              </c:numCache>
            </c:numRef>
          </c:val>
        </c:ser>
        <c:ser>
          <c:idx val="2"/>
          <c:order val="2"/>
          <c:tx>
            <c:strRef>
              <c:f>'[Діаграми.xlsx]ст. 2'!$B$5</c:f>
              <c:strCache>
                <c:ptCount val="1"/>
                <c:pt idx="0">
                  <c:v>Госпдоговірні 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6000"/>
                    <a:lumMod val="104000"/>
                  </a:schemeClr>
                </a:gs>
                <a:gs pos="100000">
                  <a:schemeClr val="accent5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</c:spPr>
          <c:dLbls>
            <c:dLbl>
              <c:idx val="0"/>
              <c:layout>
                <c:manualLayout>
                  <c:x val="0"/>
                  <c:y val="-1.003675467464821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1.505513201197218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7558929813005892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'[Діаграми.xlsx]ст. 2'!$C$2:$J$2</c:f>
              <c:numCache>
                <c:formatCode>General</c:formatCode>
                <c:ptCount val="8"/>
                <c:pt idx="0">
                  <c:v>2012</c:v>
                </c:pt>
                <c:pt idx="2">
                  <c:v>2013</c:v>
                </c:pt>
                <c:pt idx="4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'[Діаграми.xlsx]ст. 2'!$C$5:$J$5</c:f>
              <c:numCache>
                <c:formatCode>General</c:formatCode>
                <c:ptCount val="8"/>
                <c:pt idx="0" formatCode="0.00">
                  <c:v>184.61599999999999</c:v>
                </c:pt>
                <c:pt idx="2" formatCode="0.00">
                  <c:v>383.57900000000001</c:v>
                </c:pt>
                <c:pt idx="4" formatCode="0.00">
                  <c:v>191.85500000000008</c:v>
                </c:pt>
                <c:pt idx="6" formatCode="0.00">
                  <c:v>261.55200000000002</c:v>
                </c:pt>
              </c:numCache>
            </c:numRef>
          </c:val>
        </c:ser>
        <c:gapWidth val="100"/>
        <c:overlap val="-24"/>
        <c:axId val="7260032"/>
        <c:axId val="7261568"/>
      </c:barChart>
      <c:catAx>
        <c:axId val="72600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7261568"/>
        <c:crosses val="autoZero"/>
        <c:auto val="1"/>
        <c:lblAlgn val="ctr"/>
        <c:lblOffset val="100"/>
      </c:catAx>
      <c:valAx>
        <c:axId val="72615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7260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759557810186456"/>
          <c:y val="0.9212993961943714"/>
          <c:w val="0.46102152392631746"/>
          <c:h val="7.8700519784302161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2.8047284769349801E-2"/>
                  <c:y val="1.540258225297596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0313282821723377E-2"/>
                  <c:y val="-5.682149579787375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5448355812229447E-2"/>
                  <c:y val="-5.172326943980488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 наукометричній базі IndexCopernicus</c:v>
                </c:pt>
                <c:pt idx="1">
                  <c:v>У фахових виданнях</c:v>
                </c:pt>
                <c:pt idx="2">
                  <c:v>В інших виданнях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0.15000000000000008</c:v>
                </c:pt>
                <c:pt idx="1">
                  <c:v>0.4</c:v>
                </c:pt>
                <c:pt idx="2">
                  <c:v>0.45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2.8047284769349801E-2"/>
                  <c:y val="1.540258225297596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0313282821723377E-2"/>
                  <c:y val="-5.682149579787375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5448355812229447E-2"/>
                  <c:y val="-5.172326943980488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Web of Science</c:v>
                </c:pt>
                <c:pt idx="1">
                  <c:v>IndexCopernicus</c:v>
                </c:pt>
                <c:pt idx="2">
                  <c:v>У фахових виданнях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0.1</c:v>
                </c:pt>
                <c:pt idx="1">
                  <c:v>0.1</c:v>
                </c:pt>
                <c:pt idx="2">
                  <c:v>0.8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900104409586346"/>
          <c:y val="0.90135150016590049"/>
          <c:w val="0.69934596316486075"/>
          <c:h val="7.5182145232480804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2.8047284769349801E-2"/>
                  <c:y val="1.540258225297596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0313282821723398E-2"/>
                  <c:y val="-5.682149579787375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5448355812229447E-2"/>
                  <c:y val="-5.172326943980488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SCOPUS</c:v>
                </c:pt>
                <c:pt idx="1">
                  <c:v>Міжнародні наукометричні бази</c:v>
                </c:pt>
                <c:pt idx="2">
                  <c:v>У фахових виданнях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0.17</c:v>
                </c:pt>
                <c:pt idx="1">
                  <c:v>0.58000000000000007</c:v>
                </c:pt>
                <c:pt idx="2">
                  <c:v>0.25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900104409586351"/>
          <c:y val="0.90135150016590049"/>
          <c:w val="0.69934596316486075"/>
          <c:h val="7.5182145232480804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9736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6673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72949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1787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145828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604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9075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685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283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649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3677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1847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0803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3410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6604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515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454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3120" y="284480"/>
            <a:ext cx="11115040" cy="349504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uk-UA" b="1" dirty="0"/>
              <a:t>Н</a:t>
            </a:r>
            <a:r>
              <a:rPr lang="x-none" b="1" dirty="0" smtClean="0"/>
              <a:t>ауков</a:t>
            </a:r>
            <a:r>
              <a:rPr lang="uk-UA" b="1" dirty="0" smtClean="0"/>
              <a:t>а</a:t>
            </a:r>
            <a:r>
              <a:rPr lang="x-none" b="1" dirty="0" smtClean="0"/>
              <a:t> діяльність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x-none" b="1" dirty="0" smtClean="0"/>
              <a:t> </a:t>
            </a:r>
            <a:r>
              <a:rPr lang="x-none" b="1" dirty="0"/>
              <a:t>Національного університету «Острозька академія»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за </a:t>
            </a:r>
            <a:r>
              <a:rPr lang="x-none" b="1" dirty="0" smtClean="0"/>
              <a:t>2015 </a:t>
            </a:r>
            <a:r>
              <a:rPr lang="x-none" b="1" dirty="0"/>
              <a:t>рік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00400"/>
            <a:ext cx="12192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439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9402" y="2395469"/>
            <a:ext cx="10573555" cy="43144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 smtClean="0"/>
              <a:t>Наукові публікації:</a:t>
            </a:r>
          </a:p>
          <a:p>
            <a:pPr marL="0" indent="0" algn="ctr">
              <a:buNone/>
            </a:pPr>
            <a:endParaRPr lang="uk-UA" b="1" dirty="0"/>
          </a:p>
          <a:p>
            <a:pPr marL="0" indent="0" algn="ctr">
              <a:buNone/>
            </a:pPr>
            <a:endParaRPr lang="uk-UA" b="1" dirty="0" smtClean="0"/>
          </a:p>
          <a:p>
            <a:endParaRPr lang="uk-UA" dirty="0"/>
          </a:p>
          <a:p>
            <a:pPr marL="0" indent="0" algn="ctr">
              <a:buNone/>
            </a:pPr>
            <a:endParaRPr lang="uk-UA" b="1" dirty="0"/>
          </a:p>
          <a:p>
            <a:pPr marL="0" indent="0" algn="ctr">
              <a:buNone/>
            </a:pPr>
            <a:endParaRPr lang="uk-UA" b="1" dirty="0" smtClean="0"/>
          </a:p>
          <a:p>
            <a:pPr marL="0" indent="0" algn="ctr">
              <a:buNone/>
            </a:pPr>
            <a:endParaRPr lang="ru-RU" dirty="0" smtClean="0"/>
          </a:p>
          <a:p>
            <a:endParaRPr lang="ru-RU" dirty="0" smtClean="0"/>
          </a:p>
          <a:p>
            <a:endParaRPr lang="uk-UA" dirty="0" smtClean="0"/>
          </a:p>
          <a:p>
            <a:endParaRPr lang="en-US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95" y="0"/>
            <a:ext cx="1571625" cy="1285875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98675" y="198438"/>
            <a:ext cx="9814282" cy="219703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+mn-lt"/>
              </a:rPr>
              <a:t>Науки про </a:t>
            </a:r>
            <a:r>
              <a:rPr lang="ru-RU" sz="1800" b="1" dirty="0" err="1">
                <a:latin typeface="+mn-lt"/>
              </a:rPr>
              <a:t>життя</a:t>
            </a:r>
            <a:r>
              <a:rPr lang="ru-RU" sz="1800" b="1" dirty="0">
                <a:latin typeface="+mn-lt"/>
              </a:rPr>
              <a:t>, </a:t>
            </a:r>
            <a:r>
              <a:rPr lang="ru-RU" sz="1800" b="1" dirty="0" err="1">
                <a:latin typeface="+mn-lt"/>
              </a:rPr>
              <a:t>нові</a:t>
            </a:r>
            <a:r>
              <a:rPr lang="ru-RU" sz="1800" b="1" dirty="0">
                <a:latin typeface="+mn-lt"/>
              </a:rPr>
              <a:t> </a:t>
            </a:r>
            <a:r>
              <a:rPr lang="ru-RU" sz="1800" b="1" dirty="0" err="1">
                <a:latin typeface="+mn-lt"/>
              </a:rPr>
              <a:t>технології</a:t>
            </a:r>
            <a:r>
              <a:rPr lang="ru-RU" sz="1800" b="1" dirty="0">
                <a:latin typeface="+mn-lt"/>
              </a:rPr>
              <a:t> </a:t>
            </a:r>
            <a:r>
              <a:rPr lang="ru-RU" sz="1800" b="1" dirty="0" err="1">
                <a:latin typeface="+mn-lt"/>
              </a:rPr>
              <a:t>профілактики</a:t>
            </a:r>
            <a:r>
              <a:rPr lang="ru-RU" sz="1800" b="1" dirty="0">
                <a:latin typeface="+mn-lt"/>
              </a:rPr>
              <a:t> та </a:t>
            </a:r>
            <a:r>
              <a:rPr lang="ru-RU" sz="1800" b="1" dirty="0" err="1">
                <a:latin typeface="+mn-lt"/>
              </a:rPr>
              <a:t>лікування</a:t>
            </a:r>
            <a:r>
              <a:rPr lang="ru-RU" sz="1800" b="1" dirty="0">
                <a:latin typeface="+mn-lt"/>
              </a:rPr>
              <a:t> </a:t>
            </a:r>
            <a:r>
              <a:rPr lang="ru-RU" sz="1800" b="1" dirty="0" err="1">
                <a:latin typeface="+mn-lt"/>
              </a:rPr>
              <a:t>найпоширеніших</a:t>
            </a:r>
            <a:r>
              <a:rPr lang="ru-RU" sz="1800" b="1" dirty="0">
                <a:latin typeface="+mn-lt"/>
              </a:rPr>
              <a:t> </a:t>
            </a:r>
            <a:r>
              <a:rPr lang="ru-RU" sz="1800" b="1" dirty="0" err="1">
                <a:latin typeface="+mn-lt"/>
              </a:rPr>
              <a:t>захворювань</a:t>
            </a:r>
            <a:r>
              <a:rPr lang="ru-RU" sz="1800" b="1" dirty="0">
                <a:latin typeface="+mn-lt"/>
              </a:rPr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ru-RU" sz="2000" i="1" dirty="0" err="1" smtClean="0">
                <a:latin typeface="Book Antiqua" panose="02040602050305030304" pitchFamily="18" charset="0"/>
              </a:rPr>
              <a:t>Психологія</a:t>
            </a:r>
            <a:r>
              <a:rPr lang="ru-RU" sz="2000" i="1" dirty="0" smtClean="0">
                <a:latin typeface="Book Antiqua" panose="02040602050305030304" pitchFamily="18" charset="0"/>
              </a:rPr>
              <a:t> </a:t>
            </a:r>
            <a:r>
              <a:rPr lang="ru-RU" sz="2000" i="1" dirty="0" err="1" smtClean="0">
                <a:latin typeface="Book Antiqua" panose="02040602050305030304" pitchFamily="18" charset="0"/>
              </a:rPr>
              <a:t>навчання</a:t>
            </a:r>
            <a:r>
              <a:rPr lang="ru-RU" sz="2000" i="1" dirty="0" smtClean="0">
                <a:latin typeface="Book Antiqua" panose="02040602050305030304" pitchFamily="18" charset="0"/>
              </a:rPr>
              <a:t> та </a:t>
            </a:r>
            <a:r>
              <a:rPr lang="ru-RU" sz="2000" i="1" dirty="0" err="1" smtClean="0">
                <a:latin typeface="Book Antiqua" panose="02040602050305030304" pitchFamily="18" charset="0"/>
              </a:rPr>
              <a:t>виховання</a:t>
            </a:r>
            <a:r>
              <a:rPr lang="ru-RU" sz="2400" i="1" dirty="0" smtClean="0">
                <a:latin typeface="Book Antiqua" panose="02040602050305030304" pitchFamily="18" charset="0"/>
              </a:rPr>
              <a:t/>
            </a:r>
            <a:br>
              <a:rPr lang="ru-RU" sz="2400" i="1" dirty="0" smtClean="0">
                <a:latin typeface="Book Antiqua" panose="02040602050305030304" pitchFamily="18" charset="0"/>
              </a:rPr>
            </a:br>
            <a:r>
              <a:rPr lang="ru-RU" sz="2400" i="1" dirty="0">
                <a:latin typeface="Book Antiqua" panose="02040602050305030304" pitchFamily="18" charset="0"/>
              </a:rPr>
              <a:t/>
            </a:r>
            <a:br>
              <a:rPr lang="ru-RU" sz="2400" i="1" dirty="0">
                <a:latin typeface="Book Antiqua" panose="02040602050305030304" pitchFamily="18" charset="0"/>
              </a:rPr>
            </a:br>
            <a:r>
              <a:rPr lang="ru-RU" sz="2000" b="1" i="1" dirty="0" err="1"/>
              <a:t>Науково-дослідна</a:t>
            </a:r>
            <a:r>
              <a:rPr lang="ru-RU" sz="2000" b="1" i="1" dirty="0"/>
              <a:t> </a:t>
            </a:r>
            <a:r>
              <a:rPr lang="ru-RU" sz="2000" b="1" i="1" dirty="0" err="1"/>
              <a:t>лабораторія</a:t>
            </a:r>
            <a:r>
              <a:rPr lang="ru-RU" sz="2000" b="1" i="1" dirty="0"/>
              <a:t> </a:t>
            </a:r>
            <a:r>
              <a:rPr lang="ru-RU" sz="2000" b="1" i="1" dirty="0" err="1"/>
              <a:t>когнітивної</a:t>
            </a:r>
            <a:r>
              <a:rPr lang="ru-RU" sz="2000" b="1" i="1" dirty="0"/>
              <a:t> </a:t>
            </a:r>
            <a:r>
              <a:rPr lang="ru-RU" sz="2000" b="1" i="1" dirty="0" err="1"/>
              <a:t>психології</a:t>
            </a:r>
            <a:r>
              <a:rPr lang="ru-RU" sz="2000" b="1" i="1" dirty="0"/>
              <a:t> (</a:t>
            </a:r>
            <a:r>
              <a:rPr lang="ru-RU" sz="2000" b="1" i="1" dirty="0" err="1"/>
              <a:t>Cognition</a:t>
            </a:r>
            <a:r>
              <a:rPr lang="ru-RU" sz="2000" b="1" i="1" dirty="0"/>
              <a:t> </a:t>
            </a:r>
            <a:r>
              <a:rPr lang="ru-RU" sz="2000" b="1" i="1" dirty="0" err="1"/>
              <a:t>Lab</a:t>
            </a:r>
            <a:r>
              <a:rPr lang="ru-RU" sz="2000" b="1" i="1" dirty="0"/>
              <a:t>)</a:t>
            </a:r>
            <a:endParaRPr lang="ru-RU" sz="2000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1602409117"/>
              </p:ext>
            </p:extLst>
          </p:nvPr>
        </p:nvGraphicFramePr>
        <p:xfrm>
          <a:off x="2614612" y="2937992"/>
          <a:ext cx="7915276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62070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7400" y="2786063"/>
            <a:ext cx="9855557" cy="40719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 smtClean="0"/>
              <a:t>Основні напрямки діяльності в </a:t>
            </a:r>
            <a:r>
              <a:rPr lang="uk-UA" b="1" dirty="0"/>
              <a:t>2015 р.:</a:t>
            </a:r>
          </a:p>
          <a:p>
            <a:pPr marL="0" indent="0" algn="ctr">
              <a:buNone/>
            </a:pPr>
            <a:endParaRPr lang="uk-UA" dirty="0" smtClean="0"/>
          </a:p>
          <a:p>
            <a:r>
              <a:rPr lang="uk-UA" dirty="0" smtClean="0"/>
              <a:t>дослідження </a:t>
            </a:r>
            <a:r>
              <a:rPr lang="uk-UA" dirty="0"/>
              <a:t>особливостей переживання населенням України негативних психологічних наслідків, викликаних кризовою ситуацією в країні; </a:t>
            </a:r>
            <a:endParaRPr lang="ru-RU" dirty="0"/>
          </a:p>
          <a:p>
            <a:r>
              <a:rPr lang="uk-UA" dirty="0" smtClean="0"/>
              <a:t>психологічна </a:t>
            </a:r>
            <a:r>
              <a:rPr lang="uk-UA" dirty="0"/>
              <a:t>підтримка учасників  бойових дій, їхніх сімей та осіб, що пережили екстремальну ситуацію; </a:t>
            </a:r>
            <a:endParaRPr lang="ru-RU" dirty="0"/>
          </a:p>
          <a:p>
            <a:r>
              <a:rPr lang="uk-UA" dirty="0" smtClean="0"/>
              <a:t>розробка  </a:t>
            </a:r>
            <a:r>
              <a:rPr lang="uk-UA" dirty="0"/>
              <a:t>ефективних превентивних заходів та інформаційного супроводу, проведення спеціалізованих лекцій, науково-практичних семінарів, конференцій, проведення </a:t>
            </a:r>
            <a:r>
              <a:rPr lang="uk-UA" dirty="0" err="1"/>
              <a:t>інтервізійних</a:t>
            </a:r>
            <a:r>
              <a:rPr lang="uk-UA" dirty="0"/>
              <a:t> груп практичних психологів. </a:t>
            </a:r>
            <a:endParaRPr lang="ru-RU" dirty="0"/>
          </a:p>
          <a:p>
            <a:endParaRPr lang="uk-UA" dirty="0"/>
          </a:p>
          <a:p>
            <a:endParaRPr lang="en-US" dirty="0" smtClean="0"/>
          </a:p>
          <a:p>
            <a:pPr marL="0" indent="0" algn="ctr">
              <a:buNone/>
            </a:pPr>
            <a:endParaRPr lang="uk-UA" b="1" dirty="0" smtClean="0"/>
          </a:p>
          <a:p>
            <a:pPr marL="0" indent="0" algn="ctr">
              <a:buNone/>
            </a:pPr>
            <a:endParaRPr lang="uk-UA" b="1" dirty="0"/>
          </a:p>
          <a:p>
            <a:pPr marL="0" indent="0" algn="ctr">
              <a:buNone/>
            </a:pPr>
            <a:endParaRPr lang="uk-UA" b="1" dirty="0" smtClean="0"/>
          </a:p>
          <a:p>
            <a:pPr marL="0" indent="0" algn="ctr">
              <a:buNone/>
            </a:pPr>
            <a:endParaRPr lang="ru-RU" dirty="0" smtClean="0"/>
          </a:p>
          <a:p>
            <a:endParaRPr lang="ru-RU" dirty="0" smtClean="0"/>
          </a:p>
          <a:p>
            <a:endParaRPr lang="uk-UA" dirty="0" smtClean="0"/>
          </a:p>
          <a:p>
            <a:endParaRPr lang="en-US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95" y="0"/>
            <a:ext cx="1571625" cy="1285875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57399" y="128589"/>
            <a:ext cx="9855557" cy="26574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latin typeface="+mn-lt"/>
              </a:rPr>
              <a:t>Науки про </a:t>
            </a:r>
            <a:r>
              <a:rPr lang="ru-RU" sz="2000" b="1" dirty="0" err="1">
                <a:latin typeface="+mn-lt"/>
              </a:rPr>
              <a:t>життя</a:t>
            </a:r>
            <a:r>
              <a:rPr lang="ru-RU" sz="2000" b="1" dirty="0">
                <a:latin typeface="+mn-lt"/>
              </a:rPr>
              <a:t>, </a:t>
            </a:r>
            <a:r>
              <a:rPr lang="ru-RU" sz="2000" b="1" dirty="0" err="1">
                <a:latin typeface="+mn-lt"/>
              </a:rPr>
              <a:t>нові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b="1" dirty="0" err="1">
                <a:latin typeface="+mn-lt"/>
              </a:rPr>
              <a:t>технології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b="1" dirty="0" err="1">
                <a:latin typeface="+mn-lt"/>
              </a:rPr>
              <a:t>профілактики</a:t>
            </a:r>
            <a:r>
              <a:rPr lang="ru-RU" sz="2000" b="1" dirty="0">
                <a:latin typeface="+mn-lt"/>
              </a:rPr>
              <a:t> та </a:t>
            </a:r>
            <a:r>
              <a:rPr lang="ru-RU" sz="2000" b="1" dirty="0" err="1">
                <a:latin typeface="+mn-lt"/>
              </a:rPr>
              <a:t>лікування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b="1" dirty="0" err="1">
                <a:latin typeface="+mn-lt"/>
              </a:rPr>
              <a:t>найпоширеніших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b="1" dirty="0" err="1">
                <a:latin typeface="+mn-lt"/>
              </a:rPr>
              <a:t>захворювань</a:t>
            </a:r>
            <a:r>
              <a:rPr lang="ru-RU" sz="2000" b="1" dirty="0">
                <a:latin typeface="+mn-lt"/>
              </a:rPr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ru-RU" sz="2200" i="1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Психологія</a:t>
            </a:r>
            <a:r>
              <a:rPr lang="ru-RU" sz="2200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ru-RU" sz="2200" i="1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навчання</a:t>
            </a:r>
            <a:r>
              <a:rPr lang="ru-RU" sz="2200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та </a:t>
            </a:r>
            <a:r>
              <a:rPr lang="ru-RU" sz="2200" i="1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виховання</a:t>
            </a:r>
            <a:r>
              <a:rPr lang="ru-RU" sz="2200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/>
            </a:r>
            <a:br>
              <a:rPr lang="ru-RU" sz="2200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ru-RU" sz="2400" i="1" dirty="0">
                <a:latin typeface="Book Antiqua" panose="02040602050305030304" pitchFamily="18" charset="0"/>
              </a:rPr>
              <a:t/>
            </a:r>
            <a:br>
              <a:rPr lang="ru-RU" sz="2400" i="1" dirty="0">
                <a:latin typeface="Book Antiqua" panose="02040602050305030304" pitchFamily="18" charset="0"/>
              </a:rPr>
            </a:br>
            <a:r>
              <a:rPr lang="uk-UA" sz="2200" b="1" i="1" dirty="0"/>
              <a:t>Науково-практична лабораторія </a:t>
            </a:r>
            <a:r>
              <a:rPr lang="en-US" sz="2200" dirty="0"/>
              <a:t> </a:t>
            </a:r>
            <a:r>
              <a:rPr lang="uk-UA" sz="2200" b="1" i="1" dirty="0"/>
              <a:t>«Психосоціальна підтримка та реабілітація постраждалих унаслідок бойових дій»</a:t>
            </a:r>
            <a:r>
              <a:rPr lang="en-US" sz="2400" dirty="0"/>
              <a:t/>
            </a:r>
            <a:br>
              <a:rPr lang="en-US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72994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4538" y="2257425"/>
            <a:ext cx="10177462" cy="460057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b="1" dirty="0" smtClean="0"/>
              <a:t>Навчально-тренінгові семінари</a:t>
            </a:r>
          </a:p>
          <a:p>
            <a:r>
              <a:rPr lang="uk-UA" dirty="0" smtClean="0"/>
              <a:t>обласний </a:t>
            </a:r>
            <a:r>
              <a:rPr lang="uk-UA" dirty="0"/>
              <a:t>семінар-практикум для керівників методичних об’єднань учителів художньої культури «Формування </a:t>
            </a:r>
            <a:r>
              <a:rPr lang="uk-UA" dirty="0" err="1"/>
              <a:t>емоційно</a:t>
            </a:r>
            <a:r>
              <a:rPr lang="uk-UA" dirty="0"/>
              <a:t>-естетичного досвіду учнів на </a:t>
            </a:r>
            <a:r>
              <a:rPr lang="uk-UA" dirty="0" err="1"/>
              <a:t>уроках</a:t>
            </a:r>
            <a:r>
              <a:rPr lang="uk-UA" dirty="0"/>
              <a:t> художньої культури» </a:t>
            </a:r>
            <a:r>
              <a:rPr lang="uk-UA" dirty="0" smtClean="0"/>
              <a:t>(м</a:t>
            </a:r>
            <a:r>
              <a:rPr lang="uk-UA" dirty="0"/>
              <a:t>. Рівне);  </a:t>
            </a:r>
            <a:endParaRPr lang="ru-RU" dirty="0"/>
          </a:p>
          <a:p>
            <a:r>
              <a:rPr lang="uk-UA" dirty="0"/>
              <a:t>науково-практичний семінар «Стрес і посттравматичний стресовий розлад: психолого-педагогічні шляхи подолання» </a:t>
            </a:r>
            <a:r>
              <a:rPr lang="uk-UA" dirty="0" smtClean="0"/>
              <a:t>(м</a:t>
            </a:r>
            <a:r>
              <a:rPr lang="uk-UA" dirty="0"/>
              <a:t>. Кременець); </a:t>
            </a:r>
            <a:endParaRPr lang="ru-RU" dirty="0"/>
          </a:p>
          <a:p>
            <a:r>
              <a:rPr lang="uk-UA" dirty="0"/>
              <a:t>обласний науково-методичний семінар для практичних психологів ДНЗ, ЗНЗ, соціальних педагогів «</a:t>
            </a:r>
            <a:r>
              <a:rPr lang="uk-UA" dirty="0" err="1"/>
              <a:t>Супервізія</a:t>
            </a:r>
            <a:r>
              <a:rPr lang="uk-UA" dirty="0"/>
              <a:t> діяльності практичних психологів і соціальних педагогів щодо соціально-правового захисту дітей та оперативного вирішення питань, пов’язаних з індивідуальною ситуацією дитини» </a:t>
            </a:r>
            <a:r>
              <a:rPr lang="uk-UA" dirty="0" smtClean="0"/>
              <a:t>(м</a:t>
            </a:r>
            <a:r>
              <a:rPr lang="uk-UA" dirty="0"/>
              <a:t>. Сєвєродонецьк); </a:t>
            </a:r>
            <a:endParaRPr lang="ru-RU" dirty="0"/>
          </a:p>
          <a:p>
            <a:r>
              <a:rPr lang="uk-UA" dirty="0"/>
              <a:t>науково-практичний семінар «Психологічна допомога дітям та батькам, що постраждали у ході бойових дій» </a:t>
            </a:r>
            <a:r>
              <a:rPr lang="uk-UA" dirty="0" smtClean="0"/>
              <a:t>(м</a:t>
            </a:r>
            <a:r>
              <a:rPr lang="uk-UA" dirty="0"/>
              <a:t>. Кременець); </a:t>
            </a:r>
            <a:endParaRPr lang="ru-RU" dirty="0"/>
          </a:p>
          <a:p>
            <a:r>
              <a:rPr lang="uk-UA" dirty="0"/>
              <a:t>семінар-тренінг для керівників міських (районних) методичних об’єднань (центрів) практичних психологів ЗНЗ, ДНЗ, соціальних педагогів «Психологічна допомога особистості в умовах соціальної дезінтеграції» </a:t>
            </a:r>
            <a:r>
              <a:rPr lang="uk-UA" dirty="0" smtClean="0"/>
              <a:t>(</a:t>
            </a:r>
            <a:r>
              <a:rPr lang="uk-UA" dirty="0" err="1" smtClean="0"/>
              <a:t>м.Сєвєродонецьк</a:t>
            </a:r>
            <a:r>
              <a:rPr lang="uk-UA" dirty="0"/>
              <a:t>); </a:t>
            </a:r>
            <a:endParaRPr lang="ru-RU" dirty="0"/>
          </a:p>
          <a:p>
            <a:r>
              <a:rPr lang="uk-UA" dirty="0"/>
              <a:t>5 науково-практичних семінарів для викладачів та студентів </a:t>
            </a:r>
            <a:r>
              <a:rPr lang="uk-UA" dirty="0" err="1" smtClean="0"/>
              <a:t>НаУОА</a:t>
            </a:r>
            <a:r>
              <a:rPr lang="uk-UA" dirty="0" smtClean="0"/>
              <a:t> (м. Острог).</a:t>
            </a:r>
            <a:endParaRPr lang="ru-RU" dirty="0"/>
          </a:p>
          <a:p>
            <a:endParaRPr lang="en-US" dirty="0" smtClean="0"/>
          </a:p>
          <a:p>
            <a:pPr marL="0" indent="0" algn="ctr">
              <a:buNone/>
            </a:pPr>
            <a:endParaRPr lang="uk-UA" b="1" dirty="0" smtClean="0"/>
          </a:p>
          <a:p>
            <a:pPr marL="0" indent="0" algn="ctr">
              <a:buNone/>
            </a:pPr>
            <a:endParaRPr lang="uk-UA" b="1" dirty="0"/>
          </a:p>
          <a:p>
            <a:pPr marL="0" indent="0" algn="ctr">
              <a:buNone/>
            </a:pPr>
            <a:endParaRPr lang="uk-UA" b="1" dirty="0" smtClean="0"/>
          </a:p>
          <a:p>
            <a:pPr marL="0" indent="0" algn="ctr">
              <a:buNone/>
            </a:pPr>
            <a:endParaRPr lang="ru-RU" dirty="0" smtClean="0"/>
          </a:p>
          <a:p>
            <a:endParaRPr lang="ru-RU" dirty="0" smtClean="0"/>
          </a:p>
          <a:p>
            <a:endParaRPr lang="uk-UA" dirty="0" smtClean="0"/>
          </a:p>
          <a:p>
            <a:endParaRPr lang="en-US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95" y="0"/>
            <a:ext cx="1571625" cy="1285875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14538" y="0"/>
            <a:ext cx="9728200" cy="11715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latin typeface="+mn-lt"/>
              </a:rPr>
              <a:t>Науки про </a:t>
            </a:r>
            <a:r>
              <a:rPr lang="ru-RU" sz="2000" b="1" dirty="0" err="1">
                <a:latin typeface="+mn-lt"/>
              </a:rPr>
              <a:t>життя</a:t>
            </a:r>
            <a:r>
              <a:rPr lang="ru-RU" sz="2000" b="1" dirty="0">
                <a:latin typeface="+mn-lt"/>
              </a:rPr>
              <a:t>, </a:t>
            </a:r>
            <a:r>
              <a:rPr lang="ru-RU" sz="2000" b="1" dirty="0" err="1">
                <a:latin typeface="+mn-lt"/>
              </a:rPr>
              <a:t>нові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b="1" dirty="0" err="1">
                <a:latin typeface="+mn-lt"/>
              </a:rPr>
              <a:t>технології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b="1" dirty="0" err="1">
                <a:latin typeface="+mn-lt"/>
              </a:rPr>
              <a:t>профілактики</a:t>
            </a:r>
            <a:r>
              <a:rPr lang="ru-RU" sz="2000" b="1" dirty="0">
                <a:latin typeface="+mn-lt"/>
              </a:rPr>
              <a:t> та </a:t>
            </a:r>
            <a:r>
              <a:rPr lang="ru-RU" sz="2000" b="1" dirty="0" err="1">
                <a:latin typeface="+mn-lt"/>
              </a:rPr>
              <a:t>лікування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b="1" dirty="0" err="1">
                <a:latin typeface="+mn-lt"/>
              </a:rPr>
              <a:t>найпоширеніших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b="1" dirty="0" err="1">
                <a:latin typeface="+mn-lt"/>
              </a:rPr>
              <a:t>захворювань</a:t>
            </a:r>
            <a:r>
              <a:rPr lang="ru-RU" sz="2000" b="1" dirty="0">
                <a:latin typeface="+mn-lt"/>
              </a:rPr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ru-RU" sz="2200" i="1" dirty="0" err="1" smtClean="0">
                <a:latin typeface="Book Antiqua" panose="02040602050305030304" pitchFamily="18" charset="0"/>
              </a:rPr>
              <a:t>Психологія</a:t>
            </a:r>
            <a:r>
              <a:rPr lang="ru-RU" sz="2200" i="1" dirty="0" smtClean="0">
                <a:latin typeface="Book Antiqua" panose="02040602050305030304" pitchFamily="18" charset="0"/>
              </a:rPr>
              <a:t> </a:t>
            </a:r>
            <a:r>
              <a:rPr lang="ru-RU" sz="2200" i="1" dirty="0" err="1" smtClean="0">
                <a:latin typeface="Book Antiqua" panose="02040602050305030304" pitchFamily="18" charset="0"/>
              </a:rPr>
              <a:t>навчання</a:t>
            </a:r>
            <a:r>
              <a:rPr lang="ru-RU" sz="2200" i="1" dirty="0" smtClean="0">
                <a:latin typeface="Book Antiqua" panose="02040602050305030304" pitchFamily="18" charset="0"/>
              </a:rPr>
              <a:t> та </a:t>
            </a:r>
            <a:r>
              <a:rPr lang="ru-RU" sz="2200" i="1" dirty="0" err="1" smtClean="0">
                <a:latin typeface="Book Antiqua" panose="02040602050305030304" pitchFamily="18" charset="0"/>
              </a:rPr>
              <a:t>виховання</a:t>
            </a:r>
            <a:r>
              <a:rPr lang="ru-RU" sz="2200" i="1" dirty="0" smtClean="0">
                <a:latin typeface="Book Antiqua" panose="02040602050305030304" pitchFamily="18" charset="0"/>
              </a:rPr>
              <a:t/>
            </a:r>
            <a:br>
              <a:rPr lang="ru-RU" sz="2200" i="1" dirty="0" smtClean="0">
                <a:latin typeface="Book Antiqua" panose="02040602050305030304" pitchFamily="18" charset="0"/>
              </a:rPr>
            </a:br>
            <a:r>
              <a:rPr lang="ru-RU" sz="2200" i="1" dirty="0" smtClean="0">
                <a:latin typeface="Book Antiqua" panose="02040602050305030304" pitchFamily="18" charset="0"/>
              </a:rPr>
              <a:t/>
            </a:r>
            <a:br>
              <a:rPr lang="ru-RU" sz="2200" i="1" dirty="0" smtClean="0">
                <a:latin typeface="Book Antiqua" panose="02040602050305030304" pitchFamily="18" charset="0"/>
              </a:rPr>
            </a:br>
            <a:r>
              <a:rPr lang="uk-UA" sz="2200" b="1" i="1" dirty="0"/>
              <a:t>Науково-практична лабораторія </a:t>
            </a:r>
            <a:r>
              <a:rPr lang="en-US" sz="2200" dirty="0"/>
              <a:t> </a:t>
            </a:r>
            <a:r>
              <a:rPr lang="uk-UA" sz="2200" b="1" i="1" dirty="0"/>
              <a:t>«Психосоціальна підтримка та реабілітація постраждалих унаслідок бойових дій»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253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4538" y="2588653"/>
            <a:ext cx="10177462" cy="35481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err="1" smtClean="0"/>
              <a:t>Спеціалізована</a:t>
            </a:r>
            <a:r>
              <a:rPr lang="ru-RU" sz="2000" dirty="0"/>
              <a:t> </a:t>
            </a:r>
            <a:r>
              <a:rPr lang="ru-RU" sz="2000" dirty="0" err="1"/>
              <a:t>вчена</a:t>
            </a:r>
            <a:r>
              <a:rPr lang="ru-RU" sz="2000" dirty="0"/>
              <a:t> рада </a:t>
            </a:r>
            <a:r>
              <a:rPr lang="ru-RU" sz="2000" b="1" dirty="0"/>
              <a:t>К 48. 125. 03 </a:t>
            </a:r>
            <a:r>
              <a:rPr lang="ru-RU" sz="2000" dirty="0"/>
              <a:t>з правом </a:t>
            </a:r>
            <a:r>
              <a:rPr lang="ru-RU" sz="2000" dirty="0" err="1"/>
              <a:t>прийняття</a:t>
            </a:r>
            <a:r>
              <a:rPr lang="ru-RU" sz="2000" dirty="0"/>
              <a:t> до </a:t>
            </a:r>
            <a:r>
              <a:rPr lang="ru-RU" sz="2000" dirty="0" err="1"/>
              <a:t>розгляду</a:t>
            </a:r>
            <a:r>
              <a:rPr lang="ru-RU" sz="2000" dirty="0"/>
              <a:t> та </a:t>
            </a:r>
            <a:r>
              <a:rPr lang="ru-RU" sz="2000" dirty="0" err="1"/>
              <a:t>проведення</a:t>
            </a:r>
            <a:r>
              <a:rPr lang="ru-RU" sz="2000" dirty="0"/>
              <a:t> </a:t>
            </a:r>
            <a:r>
              <a:rPr lang="ru-RU" sz="2000" dirty="0" err="1"/>
              <a:t>захисту</a:t>
            </a:r>
            <a:r>
              <a:rPr lang="ru-RU" sz="2000" dirty="0"/>
              <a:t> </a:t>
            </a:r>
            <a:r>
              <a:rPr lang="ru-RU" sz="2000" dirty="0" err="1"/>
              <a:t>дисертацій</a:t>
            </a:r>
            <a:r>
              <a:rPr lang="ru-RU" sz="2000" dirty="0"/>
              <a:t> на </a:t>
            </a:r>
            <a:r>
              <a:rPr lang="ru-RU" sz="2000" dirty="0" err="1"/>
              <a:t>здобуття</a:t>
            </a:r>
            <a:r>
              <a:rPr lang="ru-RU" sz="2000" dirty="0"/>
              <a:t> </a:t>
            </a:r>
            <a:r>
              <a:rPr lang="ru-RU" sz="2000" dirty="0" err="1"/>
              <a:t>наукового</a:t>
            </a:r>
            <a:r>
              <a:rPr lang="ru-RU" sz="2000" dirty="0"/>
              <a:t> </a:t>
            </a:r>
            <a:r>
              <a:rPr lang="ru-RU" sz="2000" dirty="0" err="1"/>
              <a:t>ступеня</a:t>
            </a:r>
            <a:r>
              <a:rPr lang="ru-RU" sz="2000" dirty="0"/>
              <a:t> кандидата </a:t>
            </a:r>
            <a:r>
              <a:rPr lang="ru-RU" sz="2000" dirty="0" err="1"/>
              <a:t>психологічних</a:t>
            </a:r>
            <a:r>
              <a:rPr lang="ru-RU" sz="2000" dirty="0"/>
              <a:t> наук за </a:t>
            </a:r>
            <a:r>
              <a:rPr lang="ru-RU" sz="2000" dirty="0" err="1"/>
              <a:t>спеціальністю</a:t>
            </a:r>
            <a:r>
              <a:rPr lang="ru-RU" sz="2000" dirty="0"/>
              <a:t> 19. 00. 07 – </a:t>
            </a:r>
            <a:r>
              <a:rPr lang="ru-RU" sz="2000" dirty="0" err="1"/>
              <a:t>педагогічна</a:t>
            </a:r>
            <a:r>
              <a:rPr lang="ru-RU" sz="2000" dirty="0"/>
              <a:t> та </a:t>
            </a:r>
            <a:r>
              <a:rPr lang="ru-RU" sz="2000" dirty="0" err="1"/>
              <a:t>вікова</a:t>
            </a:r>
            <a:r>
              <a:rPr lang="ru-RU" sz="2000" dirty="0"/>
              <a:t> </a:t>
            </a:r>
            <a:r>
              <a:rPr lang="ru-RU" sz="2000" dirty="0" err="1" smtClean="0"/>
              <a:t>психологія</a:t>
            </a:r>
            <a:r>
              <a:rPr lang="ru-RU" sz="2000" dirty="0"/>
              <a:t>: </a:t>
            </a:r>
            <a:br>
              <a:rPr lang="ru-RU" sz="2000" dirty="0"/>
            </a:br>
            <a:endParaRPr lang="ru-RU" sz="2000" dirty="0"/>
          </a:p>
          <a:p>
            <a:r>
              <a:rPr lang="ru-RU" sz="2000" dirty="0" err="1" smtClean="0"/>
              <a:t>захист</a:t>
            </a:r>
            <a:r>
              <a:rPr lang="ru-RU" sz="2000" dirty="0" smtClean="0"/>
              <a:t> </a:t>
            </a:r>
            <a:r>
              <a:rPr lang="ru-RU" sz="2000" dirty="0"/>
              <a:t>4 </a:t>
            </a:r>
            <a:r>
              <a:rPr lang="ru-RU" sz="2000" dirty="0" err="1"/>
              <a:t>кандидатських</a:t>
            </a:r>
            <a:r>
              <a:rPr lang="ru-RU" sz="2000" dirty="0"/>
              <a:t> </a:t>
            </a:r>
            <a:r>
              <a:rPr lang="ru-RU" sz="2000" dirty="0" err="1"/>
              <a:t>дисертацій</a:t>
            </a:r>
            <a:r>
              <a:rPr lang="ru-RU" sz="2000" dirty="0"/>
              <a:t> за </a:t>
            </a:r>
            <a:r>
              <a:rPr lang="ru-RU" sz="2000" dirty="0" err="1"/>
              <a:t>спеціальністю</a:t>
            </a:r>
            <a:r>
              <a:rPr lang="ru-RU" sz="2000" dirty="0"/>
              <a:t> 19.00.07 – </a:t>
            </a:r>
            <a:r>
              <a:rPr lang="ru-RU" sz="2000" dirty="0" err="1"/>
              <a:t>педагогічна</a:t>
            </a:r>
            <a:r>
              <a:rPr lang="ru-RU" sz="2000" dirty="0"/>
              <a:t> та </a:t>
            </a:r>
            <a:r>
              <a:rPr lang="ru-RU" sz="2000" dirty="0" err="1"/>
              <a:t>вікова</a:t>
            </a:r>
            <a:r>
              <a:rPr lang="ru-RU" sz="2000" dirty="0"/>
              <a:t> </a:t>
            </a:r>
            <a:r>
              <a:rPr lang="ru-RU" sz="2000" dirty="0" err="1"/>
              <a:t>психологія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95" y="0"/>
            <a:ext cx="1571625" cy="1285875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14538" y="342900"/>
            <a:ext cx="9728200" cy="11715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latin typeface="+mn-lt"/>
              </a:rPr>
              <a:t>Науки про </a:t>
            </a:r>
            <a:r>
              <a:rPr lang="ru-RU" sz="2700" b="1" dirty="0" err="1">
                <a:latin typeface="+mn-lt"/>
              </a:rPr>
              <a:t>життя</a:t>
            </a:r>
            <a:r>
              <a:rPr lang="ru-RU" sz="2700" b="1" dirty="0">
                <a:latin typeface="+mn-lt"/>
              </a:rPr>
              <a:t>, </a:t>
            </a:r>
            <a:r>
              <a:rPr lang="ru-RU" sz="2700" b="1" dirty="0" err="1">
                <a:latin typeface="+mn-lt"/>
              </a:rPr>
              <a:t>нові</a:t>
            </a:r>
            <a:r>
              <a:rPr lang="ru-RU" sz="2700" b="1" dirty="0">
                <a:latin typeface="+mn-lt"/>
              </a:rPr>
              <a:t> </a:t>
            </a:r>
            <a:r>
              <a:rPr lang="ru-RU" sz="2700" b="1" dirty="0" err="1">
                <a:latin typeface="+mn-lt"/>
              </a:rPr>
              <a:t>технології</a:t>
            </a:r>
            <a:r>
              <a:rPr lang="ru-RU" sz="2700" b="1" dirty="0">
                <a:latin typeface="+mn-lt"/>
              </a:rPr>
              <a:t> </a:t>
            </a:r>
            <a:r>
              <a:rPr lang="ru-RU" sz="2700" b="1" dirty="0" err="1">
                <a:latin typeface="+mn-lt"/>
              </a:rPr>
              <a:t>профілактики</a:t>
            </a:r>
            <a:r>
              <a:rPr lang="ru-RU" sz="2700" b="1" dirty="0">
                <a:latin typeface="+mn-lt"/>
              </a:rPr>
              <a:t> та </a:t>
            </a:r>
            <a:r>
              <a:rPr lang="ru-RU" sz="2700" b="1" dirty="0" err="1">
                <a:latin typeface="+mn-lt"/>
              </a:rPr>
              <a:t>лікування</a:t>
            </a:r>
            <a:r>
              <a:rPr lang="ru-RU" sz="2700" b="1" dirty="0">
                <a:latin typeface="+mn-lt"/>
              </a:rPr>
              <a:t> </a:t>
            </a:r>
            <a:r>
              <a:rPr lang="ru-RU" sz="2700" b="1" dirty="0" err="1">
                <a:latin typeface="+mn-lt"/>
              </a:rPr>
              <a:t>найпоширеніших</a:t>
            </a:r>
            <a:r>
              <a:rPr lang="ru-RU" sz="2700" b="1" dirty="0">
                <a:latin typeface="+mn-lt"/>
              </a:rPr>
              <a:t> </a:t>
            </a:r>
            <a:r>
              <a:rPr lang="ru-RU" sz="2700" b="1" dirty="0" err="1">
                <a:latin typeface="+mn-lt"/>
              </a:rPr>
              <a:t>захворювань</a:t>
            </a:r>
            <a:r>
              <a:rPr lang="ru-RU" sz="2700" b="1" dirty="0">
                <a:latin typeface="+mn-lt"/>
              </a:rPr>
              <a:t>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ru-RU" sz="3100" i="1" dirty="0" err="1" smtClean="0">
                <a:latin typeface="Book Antiqua" panose="02040602050305030304" pitchFamily="18" charset="0"/>
              </a:rPr>
              <a:t>Психологія</a:t>
            </a:r>
            <a:r>
              <a:rPr lang="ru-RU" sz="3100" i="1" dirty="0" smtClean="0">
                <a:latin typeface="Book Antiqua" panose="02040602050305030304" pitchFamily="18" charset="0"/>
              </a:rPr>
              <a:t> </a:t>
            </a:r>
            <a:r>
              <a:rPr lang="ru-RU" sz="3100" i="1" dirty="0" err="1" smtClean="0">
                <a:latin typeface="Book Antiqua" panose="02040602050305030304" pitchFamily="18" charset="0"/>
              </a:rPr>
              <a:t>навчання</a:t>
            </a:r>
            <a:r>
              <a:rPr lang="ru-RU" sz="3100" i="1" dirty="0" smtClean="0">
                <a:latin typeface="Book Antiqua" panose="02040602050305030304" pitchFamily="18" charset="0"/>
              </a:rPr>
              <a:t> та </a:t>
            </a:r>
            <a:r>
              <a:rPr lang="ru-RU" sz="3100" i="1" dirty="0" err="1" smtClean="0">
                <a:latin typeface="Book Antiqua" panose="02040602050305030304" pitchFamily="18" charset="0"/>
              </a:rPr>
              <a:t>виховання</a:t>
            </a:r>
            <a:r>
              <a:rPr lang="ru-RU" sz="2200" i="1" dirty="0" smtClean="0">
                <a:latin typeface="Book Antiqua" panose="02040602050305030304" pitchFamily="18" charset="0"/>
              </a:rPr>
              <a:t/>
            </a:r>
            <a:br>
              <a:rPr lang="ru-RU" sz="2200" i="1" dirty="0" smtClean="0">
                <a:latin typeface="Book Antiqua" panose="02040602050305030304" pitchFamily="18" charset="0"/>
              </a:rPr>
            </a:br>
            <a:r>
              <a:rPr lang="ru-RU" sz="2200" i="1" dirty="0" smtClean="0">
                <a:latin typeface="Book Antiqua" panose="02040602050305030304" pitchFamily="18" charset="0"/>
              </a:rPr>
              <a:t/>
            </a:r>
            <a:br>
              <a:rPr lang="ru-RU" sz="2200" i="1" dirty="0" smtClean="0">
                <a:latin typeface="Book Antiqua" panose="02040602050305030304" pitchFamily="18" charset="0"/>
              </a:rPr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427517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95" y="0"/>
            <a:ext cx="1571625" cy="1285875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14538" y="457200"/>
            <a:ext cx="9728200" cy="11715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latin typeface="+mn-lt"/>
              </a:rPr>
              <a:t>Науки про </a:t>
            </a:r>
            <a:r>
              <a:rPr lang="ru-RU" sz="2700" b="1" dirty="0" err="1">
                <a:latin typeface="+mn-lt"/>
              </a:rPr>
              <a:t>життя</a:t>
            </a:r>
            <a:r>
              <a:rPr lang="ru-RU" sz="2700" b="1" dirty="0">
                <a:latin typeface="+mn-lt"/>
              </a:rPr>
              <a:t>, </a:t>
            </a:r>
            <a:r>
              <a:rPr lang="ru-RU" sz="2700" b="1" dirty="0" err="1">
                <a:latin typeface="+mn-lt"/>
              </a:rPr>
              <a:t>нові</a:t>
            </a:r>
            <a:r>
              <a:rPr lang="ru-RU" sz="2700" b="1" dirty="0">
                <a:latin typeface="+mn-lt"/>
              </a:rPr>
              <a:t> </a:t>
            </a:r>
            <a:r>
              <a:rPr lang="ru-RU" sz="2700" b="1" dirty="0" err="1">
                <a:latin typeface="+mn-lt"/>
              </a:rPr>
              <a:t>технології</a:t>
            </a:r>
            <a:r>
              <a:rPr lang="ru-RU" sz="2700" b="1" dirty="0">
                <a:latin typeface="+mn-lt"/>
              </a:rPr>
              <a:t> </a:t>
            </a:r>
            <a:r>
              <a:rPr lang="ru-RU" sz="2700" b="1" dirty="0" err="1">
                <a:latin typeface="+mn-lt"/>
              </a:rPr>
              <a:t>профілактики</a:t>
            </a:r>
            <a:r>
              <a:rPr lang="ru-RU" sz="2700" b="1" dirty="0">
                <a:latin typeface="+mn-lt"/>
              </a:rPr>
              <a:t> та </a:t>
            </a:r>
            <a:r>
              <a:rPr lang="ru-RU" sz="2700" b="1" dirty="0" err="1">
                <a:latin typeface="+mn-lt"/>
              </a:rPr>
              <a:t>лікування</a:t>
            </a:r>
            <a:r>
              <a:rPr lang="ru-RU" sz="2700" b="1" dirty="0">
                <a:latin typeface="+mn-lt"/>
              </a:rPr>
              <a:t> </a:t>
            </a:r>
            <a:r>
              <a:rPr lang="ru-RU" sz="2700" b="1" dirty="0" err="1">
                <a:latin typeface="+mn-lt"/>
              </a:rPr>
              <a:t>найпоширеніших</a:t>
            </a:r>
            <a:r>
              <a:rPr lang="ru-RU" sz="2700" b="1" dirty="0">
                <a:latin typeface="+mn-lt"/>
              </a:rPr>
              <a:t> </a:t>
            </a:r>
            <a:r>
              <a:rPr lang="ru-RU" sz="2700" b="1" dirty="0" err="1">
                <a:latin typeface="+mn-lt"/>
              </a:rPr>
              <a:t>захворювань</a:t>
            </a:r>
            <a:r>
              <a:rPr lang="ru-RU" sz="2700" b="1" dirty="0">
                <a:latin typeface="+mn-lt"/>
              </a:rPr>
              <a:t>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ru-RU" sz="3100" i="1" dirty="0" err="1" smtClean="0">
                <a:latin typeface="Book Antiqua" panose="02040602050305030304" pitchFamily="18" charset="0"/>
              </a:rPr>
              <a:t>Психологія</a:t>
            </a:r>
            <a:r>
              <a:rPr lang="ru-RU" sz="3100" i="1" dirty="0" smtClean="0">
                <a:latin typeface="Book Antiqua" panose="02040602050305030304" pitchFamily="18" charset="0"/>
              </a:rPr>
              <a:t> </a:t>
            </a:r>
            <a:r>
              <a:rPr lang="ru-RU" sz="3100" i="1" dirty="0" err="1" smtClean="0">
                <a:latin typeface="Book Antiqua" panose="02040602050305030304" pitchFamily="18" charset="0"/>
              </a:rPr>
              <a:t>навчання</a:t>
            </a:r>
            <a:r>
              <a:rPr lang="ru-RU" sz="3100" i="1" dirty="0" smtClean="0">
                <a:latin typeface="Book Antiqua" panose="02040602050305030304" pitchFamily="18" charset="0"/>
              </a:rPr>
              <a:t> та </a:t>
            </a:r>
            <a:r>
              <a:rPr lang="ru-RU" sz="3100" i="1" dirty="0" err="1" smtClean="0">
                <a:latin typeface="Book Antiqua" panose="02040602050305030304" pitchFamily="18" charset="0"/>
              </a:rPr>
              <a:t>виховання</a:t>
            </a:r>
            <a:r>
              <a:rPr lang="ru-RU" sz="2200" i="1" dirty="0" smtClean="0">
                <a:latin typeface="Book Antiqua" panose="02040602050305030304" pitchFamily="18" charset="0"/>
              </a:rPr>
              <a:t/>
            </a:r>
            <a:br>
              <a:rPr lang="ru-RU" sz="2200" i="1" dirty="0" smtClean="0">
                <a:latin typeface="Book Antiqua" panose="02040602050305030304" pitchFamily="18" charset="0"/>
              </a:rPr>
            </a:br>
            <a:r>
              <a:rPr lang="ru-RU" sz="2200" i="1" dirty="0" smtClean="0">
                <a:latin typeface="Book Antiqua" panose="02040602050305030304" pitchFamily="18" charset="0"/>
              </a:rPr>
              <a:t/>
            </a:r>
            <a:br>
              <a:rPr lang="ru-RU" sz="2200" i="1" dirty="0" smtClean="0">
                <a:latin typeface="Book Antiqua" panose="02040602050305030304" pitchFamily="18" charset="0"/>
              </a:rPr>
            </a:br>
            <a:endParaRPr lang="ru-RU" sz="2200" dirty="0"/>
          </a:p>
        </p:txBody>
      </p:sp>
      <p:pic>
        <p:nvPicPr>
          <p:cNvPr id="4098" name="Picture 2" descr="C:\Users\Оля\Downloads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8089" y="2590800"/>
            <a:ext cx="4835011" cy="3924300"/>
          </a:xfrm>
          <a:prstGeom prst="rect">
            <a:avLst/>
          </a:prstGeom>
          <a:noFill/>
        </p:spPr>
      </p:pic>
      <p:pic>
        <p:nvPicPr>
          <p:cNvPr id="4099" name="Picture 3" descr="C:\Users\Оля\Downloads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2228850"/>
            <a:ext cx="5715000" cy="4476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6020" y="1674253"/>
            <a:ext cx="10435980" cy="497768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2600" b="1" dirty="0"/>
              <a:t>Наукова діяльність у 2015 р</a:t>
            </a:r>
            <a:r>
              <a:rPr lang="uk-UA" sz="2600" b="1" dirty="0" smtClean="0"/>
              <a:t>.:</a:t>
            </a:r>
          </a:p>
          <a:p>
            <a:pPr marL="0" indent="0" algn="ctr">
              <a:buNone/>
            </a:pPr>
            <a:endParaRPr lang="uk-UA" sz="500" b="1" dirty="0" smtClean="0"/>
          </a:p>
          <a:p>
            <a:pPr lvl="0"/>
            <a:r>
              <a:rPr lang="uk-UA" sz="1900" dirty="0" smtClean="0"/>
              <a:t>Козацтво </a:t>
            </a:r>
            <a:r>
              <a:rPr lang="uk-UA" sz="1900" dirty="0"/>
              <a:t>в контексті українсько-польських стосунків: літературні інтерпретації </a:t>
            </a:r>
            <a:r>
              <a:rPr lang="uk-UA" sz="1900" dirty="0" err="1"/>
              <a:t>ранньомодерного</a:t>
            </a:r>
            <a:r>
              <a:rPr lang="uk-UA" sz="1900" dirty="0"/>
              <a:t> </a:t>
            </a:r>
            <a:r>
              <a:rPr lang="uk-UA" sz="1900" dirty="0" smtClean="0"/>
              <a:t>періоду. Монографія. </a:t>
            </a:r>
            <a:r>
              <a:rPr lang="uk-UA" sz="1900" dirty="0" err="1" smtClean="0"/>
              <a:t>Кралюк</a:t>
            </a:r>
            <a:r>
              <a:rPr lang="uk-UA" sz="1900" dirty="0" smtClean="0"/>
              <a:t> </a:t>
            </a:r>
            <a:r>
              <a:rPr lang="uk-UA" sz="1900" dirty="0"/>
              <a:t>П. М</a:t>
            </a:r>
            <a:r>
              <a:rPr lang="uk-UA" sz="1900" dirty="0" smtClean="0"/>
              <a:t>.</a:t>
            </a:r>
            <a:endParaRPr lang="ru-RU" sz="1900" dirty="0"/>
          </a:p>
          <a:p>
            <a:pPr lvl="0"/>
            <a:r>
              <a:rPr lang="uk-UA" sz="1900" dirty="0" smtClean="0"/>
              <a:t>Тарас </a:t>
            </a:r>
            <a:r>
              <a:rPr lang="uk-UA" sz="1900" dirty="0"/>
              <a:t>Шевченко: </a:t>
            </a:r>
            <a:r>
              <a:rPr lang="uk-UA" sz="1900" dirty="0" smtClean="0"/>
              <a:t>незауважене</a:t>
            </a:r>
            <a:r>
              <a:rPr lang="uk-UA" sz="1900" dirty="0"/>
              <a:t> </a:t>
            </a:r>
            <a:r>
              <a:rPr lang="uk-UA" sz="1900" dirty="0" err="1"/>
              <a:t>Кралюк</a:t>
            </a:r>
            <a:r>
              <a:rPr lang="uk-UA" sz="1900" dirty="0"/>
              <a:t> П. </a:t>
            </a:r>
            <a:r>
              <a:rPr lang="uk-UA" sz="1900" dirty="0" smtClean="0"/>
              <a:t>М. </a:t>
            </a:r>
          </a:p>
          <a:p>
            <a:pPr lvl="0"/>
            <a:r>
              <a:rPr lang="uk-UA" sz="1900" dirty="0" smtClean="0"/>
              <a:t>Прийняття </a:t>
            </a:r>
            <a:r>
              <a:rPr lang="uk-UA" sz="1900" dirty="0"/>
              <a:t>і сприйняття християнства в </a:t>
            </a:r>
            <a:r>
              <a:rPr lang="uk-UA" sz="1900" dirty="0" smtClean="0"/>
              <a:t>Русі-Україні. Монографія</a:t>
            </a:r>
            <a:r>
              <a:rPr lang="uk-UA" sz="1900" dirty="0"/>
              <a:t>. </a:t>
            </a:r>
            <a:r>
              <a:rPr lang="uk-UA" sz="1900" dirty="0" err="1"/>
              <a:t>Кралюк</a:t>
            </a:r>
            <a:r>
              <a:rPr lang="uk-UA" sz="1900" dirty="0"/>
              <a:t> П. М. </a:t>
            </a:r>
            <a:r>
              <a:rPr lang="uk-UA" sz="1900" dirty="0" smtClean="0"/>
              <a:t> </a:t>
            </a:r>
            <a:endParaRPr lang="ru-RU" sz="1900" dirty="0"/>
          </a:p>
          <a:p>
            <a:pPr lvl="0"/>
            <a:r>
              <a:rPr lang="uk-UA" sz="1900" dirty="0" smtClean="0"/>
              <a:t>Український месіанізм. </a:t>
            </a:r>
            <a:r>
              <a:rPr lang="uk-UA" sz="1900" dirty="0"/>
              <a:t>Монографія. </a:t>
            </a:r>
            <a:r>
              <a:rPr lang="uk-UA" sz="1900" dirty="0" err="1"/>
              <a:t>Кралюк</a:t>
            </a:r>
            <a:r>
              <a:rPr lang="uk-UA" sz="1900" dirty="0"/>
              <a:t> П. М. </a:t>
            </a:r>
            <a:endParaRPr lang="ru-RU" sz="1900" dirty="0"/>
          </a:p>
          <a:p>
            <a:r>
              <a:rPr lang="uk-UA" sz="1900" dirty="0" smtClean="0"/>
              <a:t>«</a:t>
            </a:r>
            <a:r>
              <a:rPr lang="uk-UA" sz="1900" dirty="0" err="1"/>
              <a:t>Тренос</a:t>
            </a:r>
            <a:r>
              <a:rPr lang="uk-UA" sz="1900" dirty="0"/>
              <a:t>» Мелетія Смотрицького в дискурсі західної філософської </a:t>
            </a:r>
            <a:r>
              <a:rPr lang="uk-UA" sz="1900" dirty="0" smtClean="0"/>
              <a:t>думки</a:t>
            </a:r>
            <a:r>
              <a:rPr lang="uk-UA" sz="1900" dirty="0"/>
              <a:t>. Монографія. </a:t>
            </a:r>
            <a:r>
              <a:rPr lang="uk-UA" sz="1900" dirty="0" err="1"/>
              <a:t>Кралюк</a:t>
            </a:r>
            <a:r>
              <a:rPr lang="uk-UA" sz="1900" dirty="0"/>
              <a:t> П. М. </a:t>
            </a:r>
            <a:endParaRPr lang="ru-RU" sz="1900" dirty="0"/>
          </a:p>
          <a:p>
            <a:r>
              <a:rPr lang="uk-UA" sz="1900" dirty="0" smtClean="0"/>
              <a:t>Козацька </a:t>
            </a:r>
            <a:r>
              <a:rPr lang="uk-UA" sz="1900" dirty="0"/>
              <a:t>філософія (філософська та історіософська думка України </a:t>
            </a:r>
            <a:r>
              <a:rPr lang="en-US" sz="1900" dirty="0"/>
              <a:t>XVII</a:t>
            </a:r>
            <a:r>
              <a:rPr lang="uk-UA" sz="1900" dirty="0"/>
              <a:t> – </a:t>
            </a:r>
            <a:r>
              <a:rPr lang="uk-UA" sz="1900" dirty="0" smtClean="0"/>
              <a:t>   </a:t>
            </a:r>
            <a:r>
              <a:rPr lang="en-US" sz="1900" dirty="0" smtClean="0"/>
              <a:t>XVIII</a:t>
            </a:r>
            <a:r>
              <a:rPr lang="uk-UA" sz="1900" dirty="0" smtClean="0"/>
              <a:t> </a:t>
            </a:r>
            <a:r>
              <a:rPr lang="uk-UA" sz="1900" dirty="0"/>
              <a:t>ст</a:t>
            </a:r>
            <a:r>
              <a:rPr lang="uk-UA" sz="1900" dirty="0" smtClean="0"/>
              <a:t>.). </a:t>
            </a:r>
            <a:r>
              <a:rPr lang="uk-UA" sz="1900" dirty="0"/>
              <a:t>Монографія. </a:t>
            </a:r>
            <a:r>
              <a:rPr lang="uk-UA" sz="1900" dirty="0" err="1"/>
              <a:t>Кралюк</a:t>
            </a:r>
            <a:r>
              <a:rPr lang="uk-UA" sz="1900" dirty="0"/>
              <a:t> П. М. </a:t>
            </a:r>
            <a:endParaRPr lang="ru-RU" sz="1900" dirty="0"/>
          </a:p>
          <a:p>
            <a:pPr lvl="0"/>
            <a:r>
              <a:rPr lang="ru-RU" sz="1900" dirty="0" err="1" smtClean="0"/>
              <a:t>Інтелектуальні</a:t>
            </a:r>
            <a:r>
              <a:rPr lang="ru-RU" sz="1900" dirty="0" smtClean="0"/>
              <a:t> </a:t>
            </a:r>
            <a:r>
              <a:rPr lang="ru-RU" sz="1900" dirty="0" err="1"/>
              <a:t>традиції</a:t>
            </a:r>
            <a:r>
              <a:rPr lang="ru-RU" sz="1900" dirty="0"/>
              <a:t> </a:t>
            </a:r>
            <a:r>
              <a:rPr lang="ru-RU" sz="1900" dirty="0" err="1"/>
              <a:t>українсько-тюркського</a:t>
            </a:r>
            <a:r>
              <a:rPr lang="ru-RU" sz="1900" dirty="0"/>
              <a:t> </a:t>
            </a:r>
            <a:r>
              <a:rPr lang="ru-RU" sz="1900" dirty="0" err="1"/>
              <a:t>пограниччя</a:t>
            </a:r>
            <a:r>
              <a:rPr lang="ru-RU" sz="1900" dirty="0"/>
              <a:t> </a:t>
            </a:r>
            <a:r>
              <a:rPr lang="en-US" sz="1900" dirty="0"/>
              <a:t>XVI</a:t>
            </a:r>
            <a:r>
              <a:rPr lang="ru-RU" sz="1900" dirty="0"/>
              <a:t> – </a:t>
            </a:r>
            <a:r>
              <a:rPr lang="en-US" sz="1900" dirty="0"/>
              <a:t>XVIII</a:t>
            </a:r>
            <a:r>
              <a:rPr lang="ru-RU" sz="1900" dirty="0"/>
              <a:t> </a:t>
            </a:r>
            <a:r>
              <a:rPr lang="ru-RU" sz="1900" dirty="0" smtClean="0"/>
              <a:t>ст. </a:t>
            </a:r>
            <a:r>
              <a:rPr lang="ru-RU" sz="1900" dirty="0" err="1" smtClean="0"/>
              <a:t>Монографія</a:t>
            </a:r>
            <a:r>
              <a:rPr lang="ru-RU" sz="1900" dirty="0" smtClean="0"/>
              <a:t>. </a:t>
            </a:r>
            <a:r>
              <a:rPr lang="ru-RU" sz="1900" dirty="0" err="1" smtClean="0"/>
              <a:t>Кралюк</a:t>
            </a:r>
            <a:r>
              <a:rPr lang="ru-RU" sz="1900" dirty="0" smtClean="0"/>
              <a:t> </a:t>
            </a:r>
            <a:r>
              <a:rPr lang="ru-RU" sz="1900" dirty="0"/>
              <a:t>П. М. </a:t>
            </a:r>
            <a:r>
              <a:rPr lang="ru-RU" sz="1900" dirty="0" smtClean="0"/>
              <a:t>, Якубович </a:t>
            </a:r>
            <a:r>
              <a:rPr lang="ru-RU" sz="1900" dirty="0"/>
              <a:t>М. М. </a:t>
            </a:r>
          </a:p>
          <a:p>
            <a:pPr lvl="0"/>
            <a:r>
              <a:rPr lang="uk-UA" sz="1900" dirty="0" smtClean="0"/>
              <a:t>Коран</a:t>
            </a:r>
            <a:r>
              <a:rPr lang="uk-UA" sz="1900" dirty="0"/>
              <a:t>. Вступ, переклад та </a:t>
            </a:r>
            <a:r>
              <a:rPr lang="uk-UA" sz="1900" dirty="0" smtClean="0"/>
              <a:t>коментарі. </a:t>
            </a:r>
            <a:r>
              <a:rPr lang="uk-UA" sz="1900" dirty="0"/>
              <a:t>Якубович М. М. </a:t>
            </a:r>
            <a:endParaRPr lang="ru-RU" sz="19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95" y="0"/>
            <a:ext cx="1571625" cy="1285875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214563" y="57149"/>
            <a:ext cx="9815513" cy="104298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/>
              <a:t>Філософські науки </a:t>
            </a: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uk-UA" sz="2800" i="1" dirty="0" smtClean="0">
                <a:latin typeface="Book Antiqua" panose="02040602050305030304" pitchFamily="18" charset="0"/>
              </a:rPr>
              <a:t>Історія </a:t>
            </a:r>
            <a:r>
              <a:rPr lang="uk-UA" sz="2800" i="1" dirty="0">
                <a:latin typeface="Book Antiqua" panose="02040602050305030304" pitchFamily="18" charset="0"/>
              </a:rPr>
              <a:t>вітчизняної і світової філософської думки</a:t>
            </a:r>
            <a:endParaRPr lang="ru-RU" sz="2800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291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7240" y="1906073"/>
            <a:ext cx="10587036" cy="49519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 smtClean="0"/>
              <a:t>Центр </a:t>
            </a:r>
            <a:r>
              <a:rPr lang="uk-UA" sz="2400" b="1" dirty="0" err="1" smtClean="0"/>
              <a:t>ісламознавчих</a:t>
            </a:r>
            <a:r>
              <a:rPr lang="uk-UA" sz="2400" b="1" dirty="0" smtClean="0"/>
              <a:t> досліджень</a:t>
            </a:r>
            <a:r>
              <a:rPr lang="uk-UA" sz="2400" dirty="0" smtClean="0"/>
              <a:t> </a:t>
            </a:r>
          </a:p>
          <a:p>
            <a:pPr marL="0" indent="0" algn="ctr">
              <a:buNone/>
            </a:pPr>
            <a:endParaRPr lang="uk-UA" sz="2400" dirty="0" smtClean="0"/>
          </a:p>
          <a:p>
            <a:pPr marL="0" indent="0" algn="ctr">
              <a:buNone/>
            </a:pPr>
            <a:r>
              <a:rPr lang="ru-RU" sz="2400" i="1" dirty="0" err="1" smtClean="0"/>
              <a:t>Фундаментальні</a:t>
            </a:r>
            <a:r>
              <a:rPr lang="ru-RU" sz="2400" i="1" dirty="0" smtClean="0"/>
              <a:t> </a:t>
            </a:r>
            <a:r>
              <a:rPr lang="ru-RU" sz="2400" i="1" dirty="0"/>
              <a:t>та </a:t>
            </a:r>
            <a:r>
              <a:rPr lang="ru-RU" sz="2400" i="1" dirty="0" err="1"/>
              <a:t>прикладні</a:t>
            </a:r>
            <a:r>
              <a:rPr lang="ru-RU" sz="2400" i="1" dirty="0"/>
              <a:t> </a:t>
            </a:r>
            <a:r>
              <a:rPr lang="ru-RU" sz="2400" i="1" dirty="0" err="1"/>
              <a:t>дослідження</a:t>
            </a:r>
            <a:r>
              <a:rPr lang="ru-RU" sz="2400" i="1" dirty="0"/>
              <a:t> за </a:t>
            </a:r>
            <a:r>
              <a:rPr lang="ru-RU" sz="2400" i="1" dirty="0" err="1"/>
              <a:t>напрямами</a:t>
            </a:r>
            <a:r>
              <a:rPr lang="ru-RU" sz="2400" i="1" dirty="0" smtClean="0"/>
              <a:t>:</a:t>
            </a:r>
          </a:p>
          <a:p>
            <a:pPr marL="0" indent="0" algn="ctr">
              <a:buNone/>
            </a:pPr>
            <a:endParaRPr lang="ru-RU" sz="2400" i="1" dirty="0"/>
          </a:p>
          <a:p>
            <a:r>
              <a:rPr lang="ru-RU" sz="2400" b="1" i="1" dirty="0" err="1" smtClean="0"/>
              <a:t>Дослідження</a:t>
            </a:r>
            <a:r>
              <a:rPr lang="ru-RU" sz="2400" b="1" i="1" dirty="0" smtClean="0"/>
              <a:t> </a:t>
            </a:r>
            <a:r>
              <a:rPr lang="ru-RU" sz="2400" b="1" i="1" dirty="0" err="1"/>
              <a:t>класичних</a:t>
            </a:r>
            <a:r>
              <a:rPr lang="ru-RU" sz="2400" b="1" i="1" dirty="0"/>
              <a:t> </a:t>
            </a:r>
            <a:r>
              <a:rPr lang="ru-RU" sz="2400" b="1" i="1" dirty="0" err="1"/>
              <a:t>текстів</a:t>
            </a:r>
            <a:r>
              <a:rPr lang="ru-RU" sz="2400" b="1" i="1" dirty="0"/>
              <a:t>.</a:t>
            </a:r>
            <a:endParaRPr lang="ru-RU" sz="2400" dirty="0"/>
          </a:p>
          <a:p>
            <a:r>
              <a:rPr lang="ru-RU" sz="2400" b="1" i="1" dirty="0" err="1" smtClean="0"/>
              <a:t>Дослідження</a:t>
            </a:r>
            <a:r>
              <a:rPr lang="ru-RU" sz="2400" b="1" i="1" dirty="0" smtClean="0"/>
              <a:t> </a:t>
            </a:r>
            <a:r>
              <a:rPr lang="ru-RU" sz="2400" b="1" i="1" dirty="0" err="1"/>
              <a:t>ісламу</a:t>
            </a:r>
            <a:r>
              <a:rPr lang="ru-RU" sz="2400" b="1" i="1" dirty="0"/>
              <a:t> в </a:t>
            </a:r>
            <a:r>
              <a:rPr lang="ru-RU" sz="2400" b="1" i="1" dirty="0" err="1"/>
              <a:t>Україні</a:t>
            </a:r>
            <a:r>
              <a:rPr lang="ru-RU" sz="2400" b="1" i="1" dirty="0" smtClean="0"/>
              <a:t>.</a:t>
            </a:r>
          </a:p>
          <a:p>
            <a:r>
              <a:rPr lang="ru-RU" sz="2400" b="1" i="1" dirty="0" err="1" smtClean="0"/>
              <a:t>Експертні</a:t>
            </a:r>
            <a:r>
              <a:rPr lang="ru-RU" sz="2400" b="1" i="1" dirty="0" smtClean="0"/>
              <a:t> </a:t>
            </a:r>
            <a:r>
              <a:rPr lang="ru-RU" sz="2400" b="1" i="1" dirty="0" err="1"/>
              <a:t>оцінки</a:t>
            </a:r>
            <a:r>
              <a:rPr lang="ru-RU" sz="2400" b="1" i="1" dirty="0"/>
              <a:t> та </a:t>
            </a:r>
            <a:r>
              <a:rPr lang="ru-RU" sz="2400" b="1" i="1" dirty="0" err="1"/>
              <a:t>публічна</a:t>
            </a:r>
            <a:r>
              <a:rPr lang="ru-RU" sz="2400" b="1" i="1" dirty="0"/>
              <a:t> </a:t>
            </a:r>
            <a:r>
              <a:rPr lang="ru-RU" sz="2400" b="1" i="1" dirty="0" err="1"/>
              <a:t>діяльність</a:t>
            </a:r>
            <a:r>
              <a:rPr lang="ru-RU" sz="2400" b="1" i="1" dirty="0"/>
              <a:t>.</a:t>
            </a:r>
            <a:endParaRPr lang="ru-RU" sz="2400" dirty="0"/>
          </a:p>
          <a:p>
            <a:pPr marL="0" indent="0" algn="ctr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95" y="0"/>
            <a:ext cx="1571625" cy="1285875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214563" y="57149"/>
            <a:ext cx="9815513" cy="104298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/>
              <a:t>Філософські науки </a:t>
            </a: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uk-UA" sz="2800" i="1" dirty="0" smtClean="0">
                <a:latin typeface="Book Antiqua" panose="02040602050305030304" pitchFamily="18" charset="0"/>
              </a:rPr>
              <a:t>Історія </a:t>
            </a:r>
            <a:r>
              <a:rPr lang="uk-UA" sz="2800" i="1" dirty="0">
                <a:latin typeface="Book Antiqua" panose="02040602050305030304" pitchFamily="18" charset="0"/>
              </a:rPr>
              <a:t>вітчизняної і світової філософської думки</a:t>
            </a:r>
            <a:endParaRPr lang="ru-RU" sz="2800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487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9555" y="1648496"/>
            <a:ext cx="10762445" cy="48488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i="1" dirty="0" smtClean="0"/>
              <a:t>Міжнародна співпраця:</a:t>
            </a:r>
          </a:p>
          <a:p>
            <a:pPr marL="0" indent="0" algn="ctr">
              <a:buNone/>
            </a:pPr>
            <a:endParaRPr lang="uk-UA" sz="2400" b="1" i="1" dirty="0" smtClean="0"/>
          </a:p>
          <a:p>
            <a:r>
              <a:rPr lang="en-US" sz="2400" dirty="0" smtClean="0"/>
              <a:t>Muslim </a:t>
            </a:r>
            <a:r>
              <a:rPr lang="en-US" sz="2400" dirty="0"/>
              <a:t>Faculty of Advanced Studies (Norwich, United Kingdom</a:t>
            </a:r>
            <a:r>
              <a:rPr lang="en-US" sz="2400" dirty="0" smtClean="0"/>
              <a:t>)</a:t>
            </a:r>
            <a:endParaRPr lang="uk-UA" sz="2400" dirty="0" smtClean="0"/>
          </a:p>
          <a:p>
            <a:endParaRPr lang="uk-UA" sz="2400" dirty="0" smtClean="0"/>
          </a:p>
          <a:p>
            <a:r>
              <a:rPr lang="en-US" sz="2400" dirty="0" smtClean="0"/>
              <a:t>Academic </a:t>
            </a:r>
            <a:r>
              <a:rPr lang="en-US" sz="2400" dirty="0" err="1"/>
              <a:t>Departament</a:t>
            </a:r>
            <a:r>
              <a:rPr lang="en-US" sz="2400" dirty="0"/>
              <a:t> of the King Fahd Qur'an Printing Complex (</a:t>
            </a:r>
            <a:r>
              <a:rPr lang="en-US" sz="2400" dirty="0" err="1"/>
              <a:t>Madinah</a:t>
            </a:r>
            <a:r>
              <a:rPr lang="en-US" sz="2400" dirty="0"/>
              <a:t>, Saudi Arabia</a:t>
            </a:r>
            <a:r>
              <a:rPr lang="en-US" sz="2400" dirty="0" smtClean="0"/>
              <a:t>)</a:t>
            </a:r>
            <a:endParaRPr lang="uk-UA" sz="2400" dirty="0" smtClean="0"/>
          </a:p>
          <a:p>
            <a:endParaRPr lang="uk-UA" sz="2400" dirty="0"/>
          </a:p>
          <a:p>
            <a:r>
              <a:rPr lang="en-US" sz="2400" dirty="0"/>
              <a:t>Warsaw University (Warsaw, Poland)</a:t>
            </a:r>
            <a:endParaRPr lang="uk-UA" sz="2400" dirty="0" smtClean="0"/>
          </a:p>
          <a:p>
            <a:endParaRPr lang="uk-UA" sz="2400" dirty="0" smtClean="0"/>
          </a:p>
          <a:p>
            <a:pPr marL="0" indent="0" algn="ctr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95" y="0"/>
            <a:ext cx="1571625" cy="1285875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214563" y="57149"/>
            <a:ext cx="9815513" cy="104298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/>
              <a:t>Філософські науки </a:t>
            </a: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uk-UA" sz="2800" i="1" dirty="0" smtClean="0">
                <a:latin typeface="Book Antiqua" panose="02040602050305030304" pitchFamily="18" charset="0"/>
              </a:rPr>
              <a:t>Історія </a:t>
            </a:r>
            <a:r>
              <a:rPr lang="uk-UA" sz="2800" i="1" dirty="0">
                <a:latin typeface="Book Antiqua" panose="02040602050305030304" pitchFamily="18" charset="0"/>
              </a:rPr>
              <a:t>вітчизняної і світової філософської думки</a:t>
            </a:r>
            <a:endParaRPr lang="ru-RU" sz="2800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379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9555" y="1648496"/>
            <a:ext cx="10762445" cy="48488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i="1" dirty="0" smtClean="0"/>
              <a:t>Міжнародна діяльність:</a:t>
            </a:r>
          </a:p>
          <a:p>
            <a:endParaRPr lang="uk-UA" sz="2400" dirty="0" smtClean="0"/>
          </a:p>
          <a:p>
            <a:pPr marL="0" indent="0" algn="ctr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95" y="0"/>
            <a:ext cx="1571625" cy="1285875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214563" y="57149"/>
            <a:ext cx="9815513" cy="104298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/>
              <a:t>Філософські науки </a:t>
            </a: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uk-UA" sz="2800" i="1" dirty="0" smtClean="0">
                <a:latin typeface="Book Antiqua" panose="02040602050305030304" pitchFamily="18" charset="0"/>
              </a:rPr>
              <a:t>Історія </a:t>
            </a:r>
            <a:r>
              <a:rPr lang="uk-UA" sz="2800" i="1" dirty="0">
                <a:latin typeface="Book Antiqua" panose="02040602050305030304" pitchFamily="18" charset="0"/>
              </a:rPr>
              <a:t>вітчизняної і світової філософської думки</a:t>
            </a:r>
            <a:endParaRPr lang="ru-RU" sz="2800" i="1" dirty="0">
              <a:latin typeface="Book Antiqua" panose="020406020503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6912" y="2098421"/>
            <a:ext cx="3056854" cy="40758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1805" y="2465505"/>
            <a:ext cx="4039673" cy="30297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662" y="1834233"/>
            <a:ext cx="3794975" cy="28462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59097" y="4842455"/>
            <a:ext cx="2434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ХХІ </a:t>
            </a:r>
            <a:r>
              <a:rPr lang="ru-RU" dirty="0" err="1"/>
              <a:t>Конгрес</a:t>
            </a:r>
            <a:r>
              <a:rPr lang="ru-RU" dirty="0"/>
              <a:t> </a:t>
            </a:r>
            <a:r>
              <a:rPr lang="ru-RU" dirty="0" err="1"/>
              <a:t>істориків</a:t>
            </a:r>
            <a:r>
              <a:rPr lang="ru-RU" dirty="0"/>
              <a:t> </a:t>
            </a:r>
            <a:r>
              <a:rPr lang="ru-RU" dirty="0" err="1"/>
              <a:t>релігії</a:t>
            </a:r>
            <a:r>
              <a:rPr lang="ru-RU" dirty="0"/>
              <a:t> в </a:t>
            </a:r>
            <a:r>
              <a:rPr lang="ru-RU" dirty="0" err="1"/>
              <a:t>Ерфурті</a:t>
            </a:r>
            <a:r>
              <a:rPr lang="ru-RU" dirty="0"/>
              <a:t> (</a:t>
            </a:r>
            <a:r>
              <a:rPr lang="ru-RU" dirty="0" err="1"/>
              <a:t>Німеччина</a:t>
            </a:r>
            <a:r>
              <a:rPr lang="ru-RU" dirty="0"/>
              <a:t>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6997" y="5769439"/>
            <a:ext cx="3068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Симпозіум</a:t>
            </a:r>
            <a:r>
              <a:rPr lang="ru-RU" dirty="0"/>
              <a:t> у </a:t>
            </a:r>
            <a:r>
              <a:rPr lang="ru-RU" dirty="0" err="1"/>
              <a:t>Стамбулі</a:t>
            </a:r>
            <a:r>
              <a:rPr lang="ru-RU" dirty="0"/>
              <a:t> (</a:t>
            </a:r>
            <a:r>
              <a:rPr lang="ru-RU" dirty="0" err="1"/>
              <a:t>Туреччина</a:t>
            </a:r>
            <a:r>
              <a:rPr lang="ru-RU" dirty="0"/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73222" y="6174226"/>
            <a:ext cx="3388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Конференція</a:t>
            </a:r>
            <a:r>
              <a:rPr lang="ru-RU" dirty="0"/>
              <a:t> в </a:t>
            </a:r>
            <a:r>
              <a:rPr lang="ru-RU" dirty="0" err="1"/>
              <a:t>Гарварді</a:t>
            </a:r>
            <a:r>
              <a:rPr lang="ru-RU" dirty="0"/>
              <a:t> (</a:t>
            </a:r>
            <a:r>
              <a:rPr lang="ru-RU" dirty="0" err="1"/>
              <a:t>Кембрідж</a:t>
            </a:r>
            <a:r>
              <a:rPr lang="ru-RU" dirty="0"/>
              <a:t>, США)</a:t>
            </a:r>
          </a:p>
        </p:txBody>
      </p:sp>
    </p:spTree>
    <p:extLst>
      <p:ext uri="{BB962C8B-B14F-4D97-AF65-F5344CB8AC3E}">
        <p14:creationId xmlns:p14="http://schemas.microsoft.com/office/powerpoint/2010/main" xmlns="" val="383286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8037" y="1506827"/>
            <a:ext cx="11007146" cy="476961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uk-UA" sz="2400" b="1" i="1" dirty="0" smtClean="0"/>
          </a:p>
          <a:p>
            <a:pPr marL="0" indent="0" algn="ctr">
              <a:buNone/>
            </a:pPr>
            <a:r>
              <a:rPr lang="en-US" sz="2200" dirty="0" smtClean="0"/>
              <a:t>C</a:t>
            </a:r>
            <a:r>
              <a:rPr lang="ru-RU" sz="2200" dirty="0" err="1" smtClean="0"/>
              <a:t>пеціалізована</a:t>
            </a:r>
            <a:r>
              <a:rPr lang="ru-RU" sz="2200" dirty="0" smtClean="0"/>
              <a:t> </a:t>
            </a:r>
            <a:r>
              <a:rPr lang="ru-RU" sz="2200" dirty="0" err="1" smtClean="0"/>
              <a:t>вчена</a:t>
            </a:r>
            <a:r>
              <a:rPr lang="ru-RU" sz="2200" dirty="0" smtClean="0"/>
              <a:t> рада </a:t>
            </a:r>
            <a:r>
              <a:rPr lang="ru-RU" sz="2200" b="1" dirty="0" smtClean="0"/>
              <a:t>К 48. 125. 01</a:t>
            </a:r>
            <a:r>
              <a:rPr lang="ru-RU" sz="2200" dirty="0" smtClean="0"/>
              <a:t> з правом </a:t>
            </a:r>
            <a:r>
              <a:rPr lang="ru-RU" sz="2200" dirty="0" err="1" smtClean="0"/>
              <a:t>прийняття</a:t>
            </a:r>
            <a:r>
              <a:rPr lang="ru-RU" sz="2200" dirty="0" smtClean="0"/>
              <a:t> до </a:t>
            </a:r>
            <a:r>
              <a:rPr lang="ru-RU" sz="2200" dirty="0" err="1" smtClean="0"/>
              <a:t>розгляду</a:t>
            </a:r>
            <a:r>
              <a:rPr lang="ru-RU" sz="2200" dirty="0" smtClean="0"/>
              <a:t> та </a:t>
            </a:r>
            <a:r>
              <a:rPr lang="ru-RU" sz="2200" dirty="0" err="1" smtClean="0"/>
              <a:t>проведення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захисту</a:t>
            </a:r>
            <a:r>
              <a:rPr lang="ru-RU" sz="2200" dirty="0" smtClean="0"/>
              <a:t> </a:t>
            </a:r>
            <a:r>
              <a:rPr lang="ru-RU" sz="2200" dirty="0" err="1" smtClean="0"/>
              <a:t>дисертацій</a:t>
            </a:r>
            <a:r>
              <a:rPr lang="ru-RU" sz="2200" dirty="0" smtClean="0"/>
              <a:t> на </a:t>
            </a:r>
            <a:r>
              <a:rPr lang="ru-RU" sz="2200" dirty="0" err="1" smtClean="0"/>
              <a:t>здобуття</a:t>
            </a:r>
            <a:r>
              <a:rPr lang="ru-RU" sz="2200" dirty="0" smtClean="0"/>
              <a:t> </a:t>
            </a:r>
            <a:r>
              <a:rPr lang="ru-RU" sz="2200" dirty="0" err="1" smtClean="0"/>
              <a:t>наукового</a:t>
            </a:r>
            <a:r>
              <a:rPr lang="ru-RU" sz="2200" dirty="0" smtClean="0"/>
              <a:t> </a:t>
            </a:r>
            <a:r>
              <a:rPr lang="ru-RU" sz="2200" dirty="0" err="1" smtClean="0"/>
              <a:t>ступеня</a:t>
            </a:r>
            <a:r>
              <a:rPr lang="ru-RU" sz="2200" dirty="0" smtClean="0"/>
              <a:t> кандидата </a:t>
            </a:r>
            <a:r>
              <a:rPr lang="ru-RU" sz="2200" dirty="0" err="1" smtClean="0"/>
              <a:t>історичних</a:t>
            </a:r>
            <a:r>
              <a:rPr lang="ru-RU" sz="2200" dirty="0" smtClean="0"/>
              <a:t> та </a:t>
            </a:r>
            <a:r>
              <a:rPr lang="ru-RU" sz="2200" dirty="0" err="1" smtClean="0"/>
              <a:t>філософських</a:t>
            </a:r>
            <a:r>
              <a:rPr lang="ru-RU" sz="2200" dirty="0" smtClean="0"/>
              <a:t> наук за </a:t>
            </a:r>
            <a:r>
              <a:rPr lang="ru-RU" sz="2200" dirty="0" err="1" smtClean="0"/>
              <a:t>спеціальністю</a:t>
            </a:r>
            <a:r>
              <a:rPr lang="ru-RU" sz="2200" dirty="0" smtClean="0"/>
              <a:t> 09. 00. 11 «</a:t>
            </a:r>
            <a:r>
              <a:rPr lang="ru-RU" sz="2200" dirty="0" err="1" smtClean="0"/>
              <a:t>Релігієзнавство</a:t>
            </a:r>
            <a:r>
              <a:rPr lang="ru-RU" sz="2200" dirty="0" smtClean="0"/>
              <a:t>» (</a:t>
            </a:r>
            <a:r>
              <a:rPr lang="ru-RU" sz="2200" dirty="0" err="1" smtClean="0"/>
              <a:t>історичні</a:t>
            </a:r>
            <a:r>
              <a:rPr lang="ru-RU" sz="2200" dirty="0" smtClean="0"/>
              <a:t>, </a:t>
            </a:r>
            <a:r>
              <a:rPr lang="ru-RU" sz="2200" dirty="0" err="1" smtClean="0"/>
              <a:t>філософські</a:t>
            </a:r>
            <a:r>
              <a:rPr lang="ru-RU" sz="2200" dirty="0" smtClean="0"/>
              <a:t> науки):</a:t>
            </a:r>
          </a:p>
          <a:p>
            <a:pPr marL="0" indent="0" algn="ctr">
              <a:buNone/>
            </a:pPr>
            <a:endParaRPr lang="ru-RU" sz="2200" dirty="0" smtClean="0"/>
          </a:p>
          <a:p>
            <a:r>
              <a:rPr lang="ru-RU" sz="2400" dirty="0" smtClean="0"/>
              <a:t>2 </a:t>
            </a:r>
            <a:r>
              <a:rPr lang="ru-RU" sz="2400" dirty="0" err="1"/>
              <a:t>захисти</a:t>
            </a:r>
            <a:r>
              <a:rPr lang="ru-RU" sz="2400" dirty="0"/>
              <a:t> на </a:t>
            </a:r>
            <a:r>
              <a:rPr lang="ru-RU" sz="2400" dirty="0" err="1"/>
              <a:t>здобуття</a:t>
            </a:r>
            <a:r>
              <a:rPr lang="ru-RU" sz="2400" dirty="0"/>
              <a:t> </a:t>
            </a:r>
            <a:r>
              <a:rPr lang="ru-RU" sz="2400" dirty="0" err="1"/>
              <a:t>наукового</a:t>
            </a:r>
            <a:r>
              <a:rPr lang="ru-RU" sz="2400" dirty="0"/>
              <a:t> </a:t>
            </a:r>
            <a:r>
              <a:rPr lang="ru-RU" sz="2400" dirty="0" err="1"/>
              <a:t>ступеня</a:t>
            </a:r>
            <a:r>
              <a:rPr lang="ru-RU" sz="2400" dirty="0"/>
              <a:t> кандидата </a:t>
            </a:r>
            <a:r>
              <a:rPr lang="ru-RU" sz="2400" dirty="0" err="1"/>
              <a:t>філософських</a:t>
            </a:r>
            <a:r>
              <a:rPr lang="ru-RU" sz="2400" dirty="0"/>
              <a:t> наук за </a:t>
            </a:r>
            <a:r>
              <a:rPr lang="ru-RU" sz="2400" dirty="0" err="1"/>
              <a:t>спеціальністю</a:t>
            </a:r>
            <a:r>
              <a:rPr lang="ru-RU" sz="2400" dirty="0"/>
              <a:t> 09.00.11 – </a:t>
            </a:r>
            <a:r>
              <a:rPr lang="ru-RU" sz="2400" dirty="0" err="1"/>
              <a:t>релігієзнавство</a:t>
            </a:r>
            <a:r>
              <a:rPr lang="ru-RU" sz="2400" dirty="0"/>
              <a:t> (</a:t>
            </a:r>
            <a:r>
              <a:rPr lang="ru-RU" sz="2400" dirty="0" err="1"/>
              <a:t>філософські</a:t>
            </a:r>
            <a:r>
              <a:rPr lang="ru-RU" sz="2400" dirty="0"/>
              <a:t> науки</a:t>
            </a:r>
            <a:r>
              <a:rPr lang="ru-RU" sz="2400" dirty="0" smtClean="0"/>
              <a:t>);</a:t>
            </a:r>
          </a:p>
          <a:p>
            <a:pPr marL="0" indent="0">
              <a:buNone/>
            </a:pPr>
            <a:endParaRPr lang="ru-RU" sz="2400" dirty="0"/>
          </a:p>
          <a:p>
            <a:r>
              <a:rPr lang="ru-RU" sz="2400" dirty="0" smtClean="0"/>
              <a:t>1 </a:t>
            </a:r>
            <a:r>
              <a:rPr lang="ru-RU" sz="2400" dirty="0" err="1"/>
              <a:t>захист</a:t>
            </a:r>
            <a:r>
              <a:rPr lang="ru-RU" sz="2400" dirty="0"/>
              <a:t> на </a:t>
            </a:r>
            <a:r>
              <a:rPr lang="ru-RU" sz="2400" dirty="0" err="1"/>
              <a:t>здобуття</a:t>
            </a:r>
            <a:r>
              <a:rPr lang="ru-RU" sz="2400" dirty="0"/>
              <a:t> </a:t>
            </a:r>
            <a:r>
              <a:rPr lang="ru-RU" sz="2400" dirty="0" err="1"/>
              <a:t>наукового</a:t>
            </a:r>
            <a:r>
              <a:rPr lang="ru-RU" sz="2400" dirty="0"/>
              <a:t> </a:t>
            </a:r>
            <a:r>
              <a:rPr lang="ru-RU" sz="2400" dirty="0" err="1"/>
              <a:t>ступеня</a:t>
            </a:r>
            <a:r>
              <a:rPr lang="ru-RU" sz="2400" dirty="0"/>
              <a:t> кандидата </a:t>
            </a:r>
            <a:r>
              <a:rPr lang="ru-RU" sz="2400" dirty="0" err="1"/>
              <a:t>історичних</a:t>
            </a:r>
            <a:r>
              <a:rPr lang="ru-RU" sz="2400" dirty="0"/>
              <a:t> наук за </a:t>
            </a:r>
            <a:r>
              <a:rPr lang="ru-RU" sz="2400" dirty="0" err="1"/>
              <a:t>спеціальністю</a:t>
            </a:r>
            <a:r>
              <a:rPr lang="ru-RU" sz="2400" dirty="0"/>
              <a:t> 09. 00. 11 – </a:t>
            </a:r>
            <a:r>
              <a:rPr lang="ru-RU" sz="2400" dirty="0" err="1"/>
              <a:t>релігієзнавство</a:t>
            </a:r>
            <a:r>
              <a:rPr lang="ru-RU" sz="2400" dirty="0"/>
              <a:t> (</a:t>
            </a:r>
            <a:r>
              <a:rPr lang="ru-RU" sz="2400" dirty="0" err="1"/>
              <a:t>історичні</a:t>
            </a:r>
            <a:r>
              <a:rPr lang="ru-RU" sz="2400" dirty="0"/>
              <a:t> науки). </a:t>
            </a:r>
          </a:p>
          <a:p>
            <a:endParaRPr lang="uk-UA" sz="2400" dirty="0" smtClean="0"/>
          </a:p>
          <a:p>
            <a:pPr marL="0" indent="0" algn="ctr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95" y="0"/>
            <a:ext cx="1571625" cy="1285875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214563" y="57149"/>
            <a:ext cx="9815513" cy="104298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/>
              <a:t>Філософські науки </a:t>
            </a: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uk-UA" sz="2800" i="1" dirty="0" smtClean="0">
                <a:latin typeface="Book Antiqua" panose="02040602050305030304" pitchFamily="18" charset="0"/>
              </a:rPr>
              <a:t>Історія </a:t>
            </a:r>
            <a:r>
              <a:rPr lang="uk-UA" sz="2800" i="1" dirty="0">
                <a:latin typeface="Book Antiqua" panose="02040602050305030304" pitchFamily="18" charset="0"/>
              </a:rPr>
              <a:t>вітчизняної і світової філософської думки</a:t>
            </a:r>
            <a:endParaRPr lang="ru-RU" sz="2800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049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9257" y="199107"/>
            <a:ext cx="9672033" cy="1280890"/>
          </a:xfrm>
        </p:spPr>
        <p:txBody>
          <a:bodyPr>
            <a:normAutofit fontScale="90000"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700" b="1" dirty="0">
                <a:solidFill>
                  <a:schemeClr val="tx1"/>
                </a:solidFill>
              </a:rPr>
              <a:t>Структура </a:t>
            </a:r>
            <a:r>
              <a:rPr lang="ru-RU" sz="2700" b="1" dirty="0" err="1">
                <a:solidFill>
                  <a:schemeClr val="tx1"/>
                </a:solidFill>
              </a:rPr>
              <a:t>науково-педагогічних</a:t>
            </a:r>
            <a:r>
              <a:rPr lang="ru-RU" sz="2700" b="1" dirty="0">
                <a:solidFill>
                  <a:schemeClr val="tx1"/>
                </a:solidFill>
              </a:rPr>
              <a:t> </a:t>
            </a:r>
            <a:r>
              <a:rPr lang="ru-RU" sz="2700" b="1" dirty="0" err="1">
                <a:solidFill>
                  <a:schemeClr val="tx1"/>
                </a:solidFill>
              </a:rPr>
              <a:t>працівників</a:t>
            </a:r>
            <a:r>
              <a:rPr lang="ru-RU" sz="2700" b="1" dirty="0">
                <a:solidFill>
                  <a:schemeClr val="tx1"/>
                </a:solidFill>
              </a:rPr>
              <a:t> в </a:t>
            </a:r>
            <a:r>
              <a:rPr lang="ru-RU" sz="2700" b="1" dirty="0" err="1">
                <a:solidFill>
                  <a:schemeClr val="tx1"/>
                </a:solidFill>
              </a:rPr>
              <a:t>Національному</a:t>
            </a:r>
            <a:r>
              <a:rPr lang="ru-RU" sz="2700" b="1" dirty="0">
                <a:solidFill>
                  <a:schemeClr val="tx1"/>
                </a:solidFill>
              </a:rPr>
              <a:t> </a:t>
            </a:r>
            <a:r>
              <a:rPr lang="ru-RU" sz="2700" b="1" dirty="0" err="1">
                <a:solidFill>
                  <a:schemeClr val="tx1"/>
                </a:solidFill>
              </a:rPr>
              <a:t>університеті</a:t>
            </a:r>
            <a:r>
              <a:rPr lang="ru-RU" sz="2700" b="1" dirty="0">
                <a:solidFill>
                  <a:schemeClr val="tx1"/>
                </a:solidFill>
              </a:rPr>
              <a:t> </a:t>
            </a:r>
            <a:r>
              <a:rPr lang="ru-RU" sz="2700" b="1" dirty="0" smtClean="0">
                <a:solidFill>
                  <a:schemeClr val="tx1"/>
                </a:solidFill>
              </a:rPr>
              <a:t>«</a:t>
            </a:r>
            <a:r>
              <a:rPr lang="ru-RU" sz="2700" b="1" dirty="0" err="1" smtClean="0">
                <a:solidFill>
                  <a:schemeClr val="tx1"/>
                </a:solidFill>
              </a:rPr>
              <a:t>Острозька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 err="1" smtClean="0">
                <a:solidFill>
                  <a:schemeClr val="tx1"/>
                </a:solidFill>
              </a:rPr>
              <a:t>академія</a:t>
            </a:r>
            <a:r>
              <a:rPr lang="ru-RU" sz="2700" b="1" dirty="0" smtClean="0">
                <a:solidFill>
                  <a:schemeClr val="tx1"/>
                </a:solidFill>
              </a:rPr>
              <a:t>» </a:t>
            </a:r>
            <a:r>
              <a:rPr lang="ru-RU" sz="2700" b="1" dirty="0">
                <a:solidFill>
                  <a:schemeClr val="tx1"/>
                </a:solidFill>
              </a:rPr>
              <a:t/>
            </a:r>
            <a:br>
              <a:rPr lang="ru-RU" sz="2700" b="1" dirty="0">
                <a:solidFill>
                  <a:schemeClr val="tx1"/>
                </a:solidFill>
              </a:rPr>
            </a:br>
            <a:r>
              <a:rPr lang="ru-RU" sz="2700" b="1" dirty="0">
                <a:solidFill>
                  <a:schemeClr val="tx1"/>
                </a:solidFill>
              </a:rPr>
              <a:t>у 2015 р., %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59255280"/>
              </p:ext>
            </p:extLst>
          </p:nvPr>
        </p:nvGraphicFramePr>
        <p:xfrm>
          <a:off x="2271712" y="1871663"/>
          <a:ext cx="9286875" cy="462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95" y="0"/>
            <a:ext cx="157162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875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95" y="0"/>
            <a:ext cx="1571625" cy="1285875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10630090"/>
              </p:ext>
            </p:extLst>
          </p:nvPr>
        </p:nvGraphicFramePr>
        <p:xfrm>
          <a:off x="2054226" y="2081212"/>
          <a:ext cx="9469437" cy="4186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098675" y="198438"/>
            <a:ext cx="9672638" cy="128111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/>
              <a:t>Філософські науки </a:t>
            </a: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uk-UA" sz="2800" i="1" dirty="0" smtClean="0">
                <a:latin typeface="Book Antiqua" panose="02040602050305030304" pitchFamily="18" charset="0"/>
              </a:rPr>
              <a:t>Історія </a:t>
            </a:r>
            <a:r>
              <a:rPr lang="uk-UA" sz="2800" i="1" dirty="0">
                <a:latin typeface="Book Antiqua" panose="02040602050305030304" pitchFamily="18" charset="0"/>
              </a:rPr>
              <a:t>вітчизняної і світової філософської </a:t>
            </a:r>
            <a:r>
              <a:rPr lang="uk-UA" sz="2800" i="1" dirty="0" smtClean="0">
                <a:latin typeface="Book Antiqua" panose="02040602050305030304" pitchFamily="18" charset="0"/>
              </a:rPr>
              <a:t>думки</a:t>
            </a:r>
            <a:br>
              <a:rPr lang="uk-UA" sz="2800" i="1" dirty="0" smtClean="0">
                <a:latin typeface="Book Antiqua" panose="02040602050305030304" pitchFamily="18" charset="0"/>
              </a:rPr>
            </a:br>
            <a:r>
              <a:rPr lang="uk-UA" sz="2800" i="1" dirty="0">
                <a:latin typeface="Book Antiqua" panose="02040602050305030304" pitchFamily="18" charset="0"/>
              </a:rPr>
              <a:t/>
            </a:r>
            <a:br>
              <a:rPr lang="uk-UA" sz="2800" i="1" dirty="0">
                <a:latin typeface="Book Antiqua" panose="02040602050305030304" pitchFamily="18" charset="0"/>
              </a:rPr>
            </a:br>
            <a:r>
              <a:rPr lang="uk-UA" sz="2400" b="1" dirty="0"/>
              <a:t>Наукові публікації:</a:t>
            </a:r>
            <a:br>
              <a:rPr lang="uk-UA" sz="2400" b="1" dirty="0"/>
            </a:br>
            <a:endParaRPr lang="ru-RU" sz="2800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047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0707" y="0"/>
            <a:ext cx="9687931" cy="10867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/>
              <a:t>Економічні</a:t>
            </a:r>
            <a:r>
              <a:rPr lang="ru-RU" b="1" dirty="0"/>
              <a:t> науки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ru-RU" i="1" dirty="0" err="1">
                <a:latin typeface="Book Antiqua" panose="02040602050305030304" pitchFamily="18" charset="0"/>
              </a:rPr>
              <a:t>Фінанси</a:t>
            </a:r>
            <a:r>
              <a:rPr lang="ru-RU" i="1" dirty="0">
                <a:latin typeface="Book Antiqua" panose="02040602050305030304" pitchFamily="18" charset="0"/>
              </a:rPr>
              <a:t>, </a:t>
            </a:r>
            <a:r>
              <a:rPr lang="ru-RU" i="1" dirty="0" err="1">
                <a:latin typeface="Book Antiqua" panose="02040602050305030304" pitchFamily="18" charset="0"/>
              </a:rPr>
              <a:t>грошовий</a:t>
            </a:r>
            <a:r>
              <a:rPr lang="ru-RU" i="1" dirty="0">
                <a:latin typeface="Book Antiqua" panose="02040602050305030304" pitchFamily="18" charset="0"/>
              </a:rPr>
              <a:t> </a:t>
            </a:r>
            <a:r>
              <a:rPr lang="ru-RU" i="1" dirty="0" err="1">
                <a:latin typeface="Book Antiqua" panose="02040602050305030304" pitchFamily="18" charset="0"/>
              </a:rPr>
              <a:t>обіг</a:t>
            </a:r>
            <a:r>
              <a:rPr lang="ru-RU" i="1" dirty="0">
                <a:latin typeface="Book Antiqua" panose="02040602050305030304" pitchFamily="18" charset="0"/>
              </a:rPr>
              <a:t> і кредит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7850" y="2000250"/>
            <a:ext cx="10077450" cy="45035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dirty="0" smtClean="0"/>
              <a:t>Науково-дослідна робота:</a:t>
            </a:r>
          </a:p>
          <a:p>
            <a:pPr marL="0" indent="0" algn="ctr">
              <a:buNone/>
            </a:pPr>
            <a:endParaRPr lang="uk-UA" sz="1600" b="1" dirty="0" smtClean="0"/>
          </a:p>
          <a:p>
            <a:pPr>
              <a:buAutoNum type="arabicPeriod"/>
            </a:pPr>
            <a:r>
              <a:rPr lang="uk-UA" sz="2000" dirty="0" smtClean="0"/>
              <a:t>«</a:t>
            </a:r>
            <a:r>
              <a:rPr lang="ru-RU" sz="2000" dirty="0" err="1" smtClean="0"/>
              <a:t>Науково-методологічні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організаційні</a:t>
            </a:r>
            <a:r>
              <a:rPr lang="ru-RU" sz="2000" dirty="0" smtClean="0"/>
              <a:t> засади </a:t>
            </a:r>
            <a:r>
              <a:rPr lang="ru-RU" sz="2000" dirty="0" err="1" smtClean="0"/>
              <a:t>формування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конкурентоспроможності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національної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економіки</a:t>
            </a:r>
            <a:r>
              <a:rPr lang="ru-RU" sz="2000" dirty="0" smtClean="0"/>
              <a:t> в </a:t>
            </a:r>
            <a:r>
              <a:rPr lang="ru-RU" sz="2000" dirty="0" err="1" smtClean="0"/>
              <a:t>ринкових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умовах</a:t>
            </a:r>
            <a:r>
              <a:rPr lang="uk-UA" sz="2000" dirty="0" smtClean="0"/>
              <a:t>»</a:t>
            </a:r>
            <a:r>
              <a:rPr lang="ru-RU" sz="2000" dirty="0" smtClean="0"/>
              <a:t> (номер </a:t>
            </a:r>
            <a:r>
              <a:rPr lang="ru-RU" sz="2000" dirty="0" err="1" smtClean="0"/>
              <a:t>державної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реєстрації</a:t>
            </a:r>
            <a:r>
              <a:rPr lang="ru-RU" sz="2000" dirty="0" smtClean="0"/>
              <a:t> 0102U005190)                                          (кафедра </a:t>
            </a:r>
            <a:r>
              <a:rPr lang="ru-RU" sz="2000" dirty="0" err="1" smtClean="0"/>
              <a:t>економічної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теорії</a:t>
            </a:r>
            <a:r>
              <a:rPr lang="ru-RU" sz="2000" dirty="0" smtClean="0"/>
              <a:t>, менеджменту </a:t>
            </a:r>
            <a:r>
              <a:rPr lang="ru-RU" sz="2000" dirty="0" err="1" smtClean="0"/>
              <a:t>і</a:t>
            </a:r>
            <a:r>
              <a:rPr lang="ru-RU" sz="2000" dirty="0" smtClean="0"/>
              <a:t> маркетингу).</a:t>
            </a:r>
          </a:p>
          <a:p>
            <a:pPr algn="just">
              <a:buAutoNum type="arabicPeriod"/>
            </a:pPr>
            <a:endParaRPr lang="ru-RU" sz="2000" dirty="0" smtClean="0"/>
          </a:p>
          <a:p>
            <a:pPr>
              <a:buAutoNum type="arabicPeriod"/>
            </a:pPr>
            <a:r>
              <a:rPr lang="ru-RU" sz="2000" dirty="0" smtClean="0"/>
              <a:t>«</a:t>
            </a:r>
            <a:r>
              <a:rPr lang="ru-RU" sz="2000" dirty="0" err="1" smtClean="0"/>
              <a:t>Забезпечення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сталого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 </a:t>
            </a:r>
            <a:r>
              <a:rPr lang="ru-RU" sz="2000" dirty="0" err="1" smtClean="0"/>
              <a:t>фінансової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системи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 в </a:t>
            </a:r>
            <a:r>
              <a:rPr lang="ru-RU" sz="2000" dirty="0" err="1" smtClean="0"/>
              <a:t>умовах</a:t>
            </a:r>
            <a:r>
              <a:rPr lang="ru-RU" sz="2000" dirty="0" smtClean="0"/>
              <a:t> </a:t>
            </a:r>
            <a:r>
              <a:rPr lang="ru-RU" sz="2000" dirty="0" err="1" smtClean="0"/>
              <a:t>глобалізації</a:t>
            </a:r>
            <a:r>
              <a:rPr lang="ru-RU" sz="2000" dirty="0" smtClean="0"/>
              <a:t>» (номер </a:t>
            </a:r>
            <a:r>
              <a:rPr lang="ru-RU" sz="2000" dirty="0" err="1" smtClean="0"/>
              <a:t>державної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реєстрації</a:t>
            </a:r>
            <a:r>
              <a:rPr lang="ru-RU" sz="2000" dirty="0" smtClean="0"/>
              <a:t> 0102U005190)                        (кафедра </a:t>
            </a:r>
            <a:r>
              <a:rPr lang="ru-RU" sz="2000" dirty="0" err="1" smtClean="0"/>
              <a:t>фінансів</a:t>
            </a:r>
            <a:r>
              <a:rPr lang="ru-RU" sz="2000" dirty="0" smtClean="0"/>
              <a:t>, </a:t>
            </a:r>
            <a:r>
              <a:rPr lang="ru-RU" sz="2000" dirty="0" err="1" smtClean="0"/>
              <a:t>обліку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аудиту).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95" y="0"/>
            <a:ext cx="157162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09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0707" y="0"/>
            <a:ext cx="9687931" cy="10867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/>
              <a:t>Економічні</a:t>
            </a:r>
            <a:r>
              <a:rPr lang="ru-RU" b="1" dirty="0"/>
              <a:t> науки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ru-RU" i="1" dirty="0" err="1">
                <a:latin typeface="Book Antiqua" panose="02040602050305030304" pitchFamily="18" charset="0"/>
              </a:rPr>
              <a:t>Фінанси</a:t>
            </a:r>
            <a:r>
              <a:rPr lang="ru-RU" i="1" dirty="0">
                <a:latin typeface="Book Antiqua" panose="02040602050305030304" pitchFamily="18" charset="0"/>
              </a:rPr>
              <a:t>, </a:t>
            </a:r>
            <a:r>
              <a:rPr lang="ru-RU" i="1" dirty="0" err="1">
                <a:latin typeface="Book Antiqua" panose="02040602050305030304" pitchFamily="18" charset="0"/>
              </a:rPr>
              <a:t>грошовий</a:t>
            </a:r>
            <a:r>
              <a:rPr lang="ru-RU" i="1" dirty="0">
                <a:latin typeface="Book Antiqua" panose="02040602050305030304" pitchFamily="18" charset="0"/>
              </a:rPr>
              <a:t> </a:t>
            </a:r>
            <a:r>
              <a:rPr lang="ru-RU" i="1" dirty="0" err="1">
                <a:latin typeface="Book Antiqua" panose="02040602050305030304" pitchFamily="18" charset="0"/>
              </a:rPr>
              <a:t>обіг</a:t>
            </a:r>
            <a:r>
              <a:rPr lang="ru-RU" i="1" dirty="0">
                <a:latin typeface="Book Antiqua" panose="02040602050305030304" pitchFamily="18" charset="0"/>
              </a:rPr>
              <a:t> і кредит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5062" y="1867437"/>
            <a:ext cx="9539220" cy="481669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1900" b="1" dirty="0" smtClean="0"/>
              <a:t>Наукова розробка:</a:t>
            </a:r>
          </a:p>
          <a:p>
            <a:pPr marL="0" indent="0" algn="ctr">
              <a:buNone/>
            </a:pPr>
            <a:endParaRPr lang="uk-UA" sz="1200" b="1" dirty="0" smtClean="0"/>
          </a:p>
          <a:p>
            <a:pPr marL="0" indent="0" algn="ctr">
              <a:buNone/>
            </a:pPr>
            <a:r>
              <a:rPr lang="uk-UA" dirty="0" smtClean="0"/>
              <a:t> </a:t>
            </a:r>
            <a:r>
              <a:rPr lang="uk-UA" sz="1900" dirty="0" smtClean="0"/>
              <a:t>«К</a:t>
            </a:r>
            <a:r>
              <a:rPr lang="ru-RU" sz="1900" dirty="0" err="1"/>
              <a:t>омплексний</a:t>
            </a:r>
            <a:r>
              <a:rPr lang="ru-RU" sz="1900" dirty="0"/>
              <a:t> </a:t>
            </a:r>
            <a:r>
              <a:rPr lang="ru-RU" sz="1900" dirty="0" err="1"/>
              <a:t>методичний</a:t>
            </a:r>
            <a:r>
              <a:rPr lang="ru-RU" sz="1900" dirty="0"/>
              <a:t> </a:t>
            </a:r>
            <a:r>
              <a:rPr lang="ru-RU" sz="1900" dirty="0" err="1"/>
              <a:t>підхід</a:t>
            </a:r>
            <a:r>
              <a:rPr lang="ru-RU" sz="1900" dirty="0"/>
              <a:t> </a:t>
            </a:r>
            <a:r>
              <a:rPr lang="ru-RU" sz="1900" dirty="0" err="1"/>
              <a:t>визначення</a:t>
            </a:r>
            <a:r>
              <a:rPr lang="ru-RU" sz="1900" dirty="0"/>
              <a:t> </a:t>
            </a:r>
            <a:r>
              <a:rPr lang="ru-RU" sz="1900" dirty="0" err="1"/>
              <a:t>операційної</a:t>
            </a:r>
            <a:r>
              <a:rPr lang="ru-RU" sz="1900" dirty="0"/>
              <a:t> </a:t>
            </a:r>
            <a:r>
              <a:rPr lang="ru-RU" sz="1900" dirty="0" err="1"/>
              <a:t>ефективності</a:t>
            </a:r>
            <a:r>
              <a:rPr lang="ru-RU" sz="1900" dirty="0"/>
              <a:t> </a:t>
            </a:r>
            <a:r>
              <a:rPr lang="ru-RU" sz="1900" dirty="0" err="1"/>
              <a:t>аграрних</a:t>
            </a:r>
            <a:r>
              <a:rPr lang="ru-RU" sz="1900" dirty="0"/>
              <a:t> </a:t>
            </a:r>
            <a:r>
              <a:rPr lang="ru-RU" sz="1900" dirty="0" err="1"/>
              <a:t>підприємств</a:t>
            </a:r>
            <a:r>
              <a:rPr lang="uk-UA" sz="1900" dirty="0" smtClean="0"/>
              <a:t>»</a:t>
            </a:r>
          </a:p>
          <a:p>
            <a:pPr marL="0" indent="0">
              <a:buNone/>
            </a:pPr>
            <a:endParaRPr lang="uk-UA" dirty="0"/>
          </a:p>
          <a:p>
            <a:pPr marL="0" indent="0" algn="ctr">
              <a:buNone/>
            </a:pPr>
            <a:r>
              <a:rPr lang="uk-UA" sz="1900" b="1" dirty="0" smtClean="0"/>
              <a:t>Місце впровадження: </a:t>
            </a:r>
          </a:p>
          <a:p>
            <a:r>
              <a:rPr lang="uk-UA" dirty="0" smtClean="0"/>
              <a:t>Департамент економічного розвитку і торгівлі (Рівненська обласна державна адміністрація).</a:t>
            </a:r>
          </a:p>
          <a:p>
            <a:r>
              <a:rPr lang="uk-UA" dirty="0" smtClean="0"/>
              <a:t>Департамент агропромислового розвитку (Житомирська обласна державна адміністрація).</a:t>
            </a:r>
          </a:p>
          <a:p>
            <a:r>
              <a:rPr lang="uk-UA" dirty="0" smtClean="0"/>
              <a:t>Управління агропромислового розвитку (Острозька районна державна адміністрація. </a:t>
            </a:r>
          </a:p>
          <a:p>
            <a:r>
              <a:rPr lang="uk-UA" dirty="0" smtClean="0"/>
              <a:t>Агропромисловий холдинг </a:t>
            </a:r>
            <a:r>
              <a:rPr lang="uk-UA" dirty="0"/>
              <a:t>«Астарта-Київ</a:t>
            </a:r>
            <a:r>
              <a:rPr lang="uk-UA" dirty="0" smtClean="0"/>
              <a:t>».</a:t>
            </a:r>
          </a:p>
          <a:p>
            <a:r>
              <a:rPr lang="uk-UA" dirty="0"/>
              <a:t>ТзОВ «Захід Агро</a:t>
            </a:r>
            <a:r>
              <a:rPr lang="uk-UA" dirty="0" smtClean="0"/>
              <a:t>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95" y="0"/>
            <a:ext cx="157162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517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0707" y="0"/>
            <a:ext cx="9687931" cy="10867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/>
              <a:t>Економічні</a:t>
            </a:r>
            <a:r>
              <a:rPr lang="ru-RU" b="1" dirty="0"/>
              <a:t> науки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ru-RU" i="1" dirty="0" err="1">
                <a:latin typeface="Book Antiqua" panose="02040602050305030304" pitchFamily="18" charset="0"/>
              </a:rPr>
              <a:t>Фінанси</a:t>
            </a:r>
            <a:r>
              <a:rPr lang="ru-RU" i="1" dirty="0">
                <a:latin typeface="Book Antiqua" panose="02040602050305030304" pitchFamily="18" charset="0"/>
              </a:rPr>
              <a:t>, </a:t>
            </a:r>
            <a:r>
              <a:rPr lang="ru-RU" i="1" dirty="0" err="1">
                <a:latin typeface="Book Antiqua" panose="02040602050305030304" pitchFamily="18" charset="0"/>
              </a:rPr>
              <a:t>грошовий</a:t>
            </a:r>
            <a:r>
              <a:rPr lang="ru-RU" i="1" dirty="0">
                <a:latin typeface="Book Antiqua" panose="02040602050305030304" pitchFamily="18" charset="0"/>
              </a:rPr>
              <a:t> </a:t>
            </a:r>
            <a:r>
              <a:rPr lang="ru-RU" i="1" dirty="0" err="1">
                <a:latin typeface="Book Antiqua" panose="02040602050305030304" pitchFamily="18" charset="0"/>
              </a:rPr>
              <a:t>обіг</a:t>
            </a:r>
            <a:r>
              <a:rPr lang="ru-RU" i="1" dirty="0">
                <a:latin typeface="Book Antiqua" panose="02040602050305030304" pitchFamily="18" charset="0"/>
              </a:rPr>
              <a:t> і кредит </a:t>
            </a:r>
            <a:r>
              <a:rPr lang="ru-RU" i="1" dirty="0" smtClean="0">
                <a:latin typeface="Book Antiqua" panose="02040602050305030304" pitchFamily="18" charset="0"/>
              </a:rPr>
              <a:t/>
            </a:r>
            <a:br>
              <a:rPr lang="ru-RU" i="1" dirty="0" smtClean="0">
                <a:latin typeface="Book Antiqua" panose="02040602050305030304" pitchFamily="18" charset="0"/>
              </a:rPr>
            </a:br>
            <a:r>
              <a:rPr lang="ru-RU" i="1" dirty="0" smtClean="0">
                <a:latin typeface="Book Antiqua" panose="02040602050305030304" pitchFamily="18" charset="0"/>
              </a:rPr>
              <a:t/>
            </a:r>
            <a:br>
              <a:rPr lang="ru-RU" i="1" dirty="0" smtClean="0">
                <a:latin typeface="Book Antiqua" panose="02040602050305030304" pitchFamily="18" charset="0"/>
              </a:rPr>
            </a:br>
            <a:r>
              <a:rPr lang="ru-RU" sz="3100" b="1" dirty="0" err="1" smtClean="0">
                <a:latin typeface="Book Antiqua" panose="02040602050305030304" pitchFamily="18" charset="0"/>
              </a:rPr>
              <a:t>Наукові</a:t>
            </a:r>
            <a:r>
              <a:rPr lang="ru-RU" sz="3100" b="1" dirty="0" smtClean="0">
                <a:latin typeface="Book Antiqua" panose="02040602050305030304" pitchFamily="18" charset="0"/>
              </a:rPr>
              <a:t> </a:t>
            </a:r>
            <a:r>
              <a:rPr lang="ru-RU" sz="3100" b="1" dirty="0" err="1" smtClean="0">
                <a:latin typeface="Book Antiqua" panose="02040602050305030304" pitchFamily="18" charset="0"/>
              </a:rPr>
              <a:t>публікації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95" y="0"/>
            <a:ext cx="1571625" cy="1285875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10630090"/>
              </p:ext>
            </p:extLst>
          </p:nvPr>
        </p:nvGraphicFramePr>
        <p:xfrm>
          <a:off x="2589213" y="2266949"/>
          <a:ext cx="8915400" cy="4237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82057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0707" y="0"/>
            <a:ext cx="9687931" cy="10867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/>
              <a:t>Економічні</a:t>
            </a:r>
            <a:r>
              <a:rPr lang="ru-RU" b="1" dirty="0"/>
              <a:t> науки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ru-RU" i="1" dirty="0" err="1">
                <a:latin typeface="Book Antiqua" panose="02040602050305030304" pitchFamily="18" charset="0"/>
              </a:rPr>
              <a:t>Фінанси</a:t>
            </a:r>
            <a:r>
              <a:rPr lang="ru-RU" i="1" dirty="0">
                <a:latin typeface="Book Antiqua" panose="02040602050305030304" pitchFamily="18" charset="0"/>
              </a:rPr>
              <a:t>, </a:t>
            </a:r>
            <a:r>
              <a:rPr lang="ru-RU" i="1" dirty="0" err="1">
                <a:latin typeface="Book Antiqua" panose="02040602050305030304" pitchFamily="18" charset="0"/>
              </a:rPr>
              <a:t>грошовий</a:t>
            </a:r>
            <a:r>
              <a:rPr lang="ru-RU" i="1" dirty="0">
                <a:latin typeface="Book Antiqua" panose="02040602050305030304" pitchFamily="18" charset="0"/>
              </a:rPr>
              <a:t> </a:t>
            </a:r>
            <a:r>
              <a:rPr lang="ru-RU" i="1" dirty="0" err="1">
                <a:latin typeface="Book Antiqua" panose="02040602050305030304" pitchFamily="18" charset="0"/>
              </a:rPr>
              <a:t>обіг</a:t>
            </a:r>
            <a:r>
              <a:rPr lang="ru-RU" i="1" dirty="0">
                <a:latin typeface="Book Antiqua" panose="02040602050305030304" pitchFamily="18" charset="0"/>
              </a:rPr>
              <a:t> і кредит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7900" y="2047741"/>
            <a:ext cx="9696450" cy="44560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err="1" smtClean="0"/>
              <a:t>Наукові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праці</a:t>
            </a:r>
            <a:r>
              <a:rPr lang="ru-RU" sz="2400" b="1" dirty="0" smtClean="0"/>
              <a:t>:</a:t>
            </a:r>
          </a:p>
          <a:p>
            <a:pPr>
              <a:buAutoNum type="arabicPeriod"/>
            </a:pPr>
            <a:r>
              <a:rPr lang="uk-UA" dirty="0" smtClean="0"/>
              <a:t>Козак Л.В. Формування стратегій </a:t>
            </a:r>
            <a:r>
              <a:rPr lang="uk-UA" dirty="0" err="1" smtClean="0"/>
              <a:t>позиціювання</a:t>
            </a:r>
            <a:r>
              <a:rPr lang="uk-UA" dirty="0" smtClean="0"/>
              <a:t> продукції аграрних підприємств на внутрішньому та світових ринках: монографія / Л.В. Козак. – Острог: Вид-во НУ «Острозька академія», 2015. - 494 с.</a:t>
            </a:r>
            <a:r>
              <a:rPr lang="ru-RU" dirty="0" smtClean="0"/>
              <a:t> </a:t>
            </a:r>
          </a:p>
          <a:p>
            <a:pPr>
              <a:buAutoNum type="arabicPeriod"/>
            </a:pPr>
            <a:endParaRPr lang="ru-RU" dirty="0" smtClean="0"/>
          </a:p>
          <a:p>
            <a:pPr>
              <a:buAutoNum type="arabicPeriod"/>
            </a:pPr>
            <a:r>
              <a:rPr lang="ru-RU" dirty="0" err="1" smtClean="0"/>
              <a:t>Харчук</a:t>
            </a:r>
            <a:r>
              <a:rPr lang="ru-RU" dirty="0" smtClean="0"/>
              <a:t>  Ю. Ю. </a:t>
            </a:r>
            <a:r>
              <a:rPr lang="ru-RU" dirty="0" err="1" smtClean="0"/>
              <a:t>Взаємозв’язок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економічною</a:t>
            </a:r>
            <a:r>
              <a:rPr lang="ru-RU" dirty="0" smtClean="0"/>
              <a:t> </a:t>
            </a:r>
            <a:r>
              <a:rPr lang="ru-RU" dirty="0" err="1" smtClean="0"/>
              <a:t>безпекою</a:t>
            </a:r>
            <a:r>
              <a:rPr lang="ru-RU" dirty="0" smtClean="0"/>
              <a:t> ДВНЗ та </a:t>
            </a:r>
            <a:r>
              <a:rPr lang="ru-RU" dirty="0" err="1" smtClean="0"/>
              <a:t>обліково-аналітичним</a:t>
            </a:r>
            <a:r>
              <a:rPr lang="ru-RU" dirty="0" smtClean="0"/>
              <a:t> </a:t>
            </a:r>
            <a:r>
              <a:rPr lang="ru-RU" dirty="0" err="1" smtClean="0"/>
              <a:t>забезпеченням</a:t>
            </a:r>
            <a:r>
              <a:rPr lang="ru-RU" dirty="0" smtClean="0"/>
              <a:t> </a:t>
            </a:r>
            <a:r>
              <a:rPr lang="ru-RU" dirty="0" err="1" smtClean="0"/>
              <a:t>їхньої</a:t>
            </a:r>
            <a:r>
              <a:rPr lang="ru-RU" dirty="0" smtClean="0"/>
              <a:t> </a:t>
            </a:r>
            <a:r>
              <a:rPr lang="ru-RU" dirty="0" err="1" smtClean="0"/>
              <a:t>фінансової</a:t>
            </a:r>
            <a:r>
              <a:rPr lang="ru-RU" dirty="0" smtClean="0"/>
              <a:t> </a:t>
            </a:r>
            <a:r>
              <a:rPr lang="ru-RU" dirty="0" err="1" smtClean="0"/>
              <a:t>стійкості</a:t>
            </a:r>
            <a:r>
              <a:rPr lang="ru-RU" dirty="0" smtClean="0"/>
              <a:t> в </a:t>
            </a:r>
            <a:r>
              <a:rPr lang="ru-RU" dirty="0" err="1" smtClean="0"/>
              <a:t>контексті</a:t>
            </a:r>
            <a:r>
              <a:rPr lang="ru-RU" dirty="0" smtClean="0"/>
              <a:t> </a:t>
            </a:r>
            <a:r>
              <a:rPr lang="ru-RU" dirty="0" err="1" smtClean="0"/>
              <a:t>сталого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. </a:t>
            </a:r>
            <a:r>
              <a:rPr lang="ru-RU" dirty="0" err="1" smtClean="0"/>
              <a:t>Інвестиційно-інноваційні</a:t>
            </a:r>
            <a:r>
              <a:rPr lang="ru-RU" dirty="0" smtClean="0"/>
              <a:t> </a:t>
            </a:r>
            <a:r>
              <a:rPr lang="ru-RU" dirty="0" err="1" smtClean="0"/>
              <a:t>аспекти</a:t>
            </a:r>
            <a:r>
              <a:rPr lang="ru-RU" dirty="0" smtClean="0"/>
              <a:t> </a:t>
            </a:r>
            <a:r>
              <a:rPr lang="ru-RU" dirty="0" err="1" smtClean="0"/>
              <a:t>економічної</a:t>
            </a:r>
            <a:r>
              <a:rPr lang="ru-RU" dirty="0" smtClean="0"/>
              <a:t> </a:t>
            </a:r>
            <a:r>
              <a:rPr lang="ru-RU" dirty="0" err="1" smtClean="0"/>
              <a:t>безпеки</a:t>
            </a:r>
            <a:r>
              <a:rPr lang="ru-RU" dirty="0" smtClean="0"/>
              <a:t> на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ієрархічних</a:t>
            </a:r>
            <a:r>
              <a:rPr lang="ru-RU" dirty="0" smtClean="0"/>
              <a:t> </a:t>
            </a:r>
            <a:r>
              <a:rPr lang="ru-RU" dirty="0" err="1" smtClean="0"/>
              <a:t>рівнях</a:t>
            </a:r>
            <a:r>
              <a:rPr lang="ru-RU" dirty="0" smtClean="0"/>
              <a:t>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економіки</a:t>
            </a:r>
            <a:r>
              <a:rPr lang="ru-RU" dirty="0" smtClean="0"/>
              <a:t>:  </a:t>
            </a:r>
            <a:r>
              <a:rPr lang="ru-RU" dirty="0" err="1" smtClean="0"/>
              <a:t>колективна</a:t>
            </a:r>
            <a:r>
              <a:rPr lang="ru-RU" dirty="0" smtClean="0"/>
              <a:t> </a:t>
            </a:r>
            <a:r>
              <a:rPr lang="ru-RU" dirty="0" err="1" smtClean="0"/>
              <a:t>монографія</a:t>
            </a:r>
            <a:r>
              <a:rPr lang="ru-RU" dirty="0" smtClean="0"/>
              <a:t> / за ред. проф. В.В. </a:t>
            </a:r>
            <a:r>
              <a:rPr lang="ru-RU" dirty="0" err="1" smtClean="0"/>
              <a:t>Лойко</a:t>
            </a:r>
            <a:r>
              <a:rPr lang="ru-RU" dirty="0" smtClean="0"/>
              <a:t>. – К. : КНУТД, 2015. – 212 с. – С. 147 – 156. </a:t>
            </a:r>
          </a:p>
          <a:p>
            <a:pPr>
              <a:buAutoNum type="arabicPeriod"/>
            </a:pPr>
            <a:endParaRPr lang="ru-RU" dirty="0" smtClean="0"/>
          </a:p>
          <a:p>
            <a:pPr>
              <a:buFont typeface="Wingdings 3" charset="2"/>
              <a:buAutoNum type="arabicPeriod"/>
            </a:pPr>
            <a:r>
              <a:rPr lang="ru-RU" dirty="0" err="1" smtClean="0"/>
              <a:t>Ногінова</a:t>
            </a:r>
            <a:r>
              <a:rPr lang="ru-RU" dirty="0" smtClean="0"/>
              <a:t> Н. М. </a:t>
            </a:r>
            <a:r>
              <a:rPr lang="ru-RU" dirty="0" err="1" smtClean="0"/>
              <a:t>Фінансовий</a:t>
            </a:r>
            <a:r>
              <a:rPr lang="ru-RU" dirty="0" smtClean="0"/>
              <a:t> менеджмент у банку. [</a:t>
            </a:r>
            <a:r>
              <a:rPr lang="ru-RU" dirty="0" err="1" smtClean="0"/>
              <a:t>Навчальний</a:t>
            </a:r>
            <a:r>
              <a:rPr lang="ru-RU" dirty="0" smtClean="0"/>
              <a:t> </a:t>
            </a:r>
            <a:r>
              <a:rPr lang="ru-RU" dirty="0" err="1" smtClean="0"/>
              <a:t>посібник</a:t>
            </a:r>
            <a:r>
              <a:rPr lang="ru-RU" dirty="0" smtClean="0"/>
              <a:t>]. – </a:t>
            </a:r>
            <a:r>
              <a:rPr lang="ru-RU" dirty="0" err="1" smtClean="0"/>
              <a:t>Львів</a:t>
            </a:r>
            <a:r>
              <a:rPr lang="ru-RU" dirty="0" smtClean="0"/>
              <a:t>:  </a:t>
            </a:r>
            <a:r>
              <a:rPr lang="ru-RU" dirty="0" err="1" smtClean="0"/>
              <a:t>Видавництво</a:t>
            </a:r>
            <a:r>
              <a:rPr lang="ru-RU" dirty="0" smtClean="0"/>
              <a:t> «</a:t>
            </a:r>
            <a:r>
              <a:rPr lang="ru-RU" dirty="0" err="1" smtClean="0"/>
              <a:t>Ліга-Прес</a:t>
            </a:r>
            <a:r>
              <a:rPr lang="ru-RU" dirty="0" smtClean="0"/>
              <a:t>». – 2015. – 231с.</a:t>
            </a:r>
            <a:endParaRPr lang="uk-UA" dirty="0" smtClean="0"/>
          </a:p>
          <a:p>
            <a:pPr>
              <a:buAutoNum type="arabicPeriod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95" y="0"/>
            <a:ext cx="157162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103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0707" y="0"/>
            <a:ext cx="9687931" cy="10867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/>
              <a:t>Економічні</a:t>
            </a:r>
            <a:r>
              <a:rPr lang="ru-RU" b="1" dirty="0"/>
              <a:t> науки</a:t>
            </a:r>
            <a:r>
              <a:rPr lang="en-US" dirty="0"/>
              <a:t/>
            </a:r>
            <a:br>
              <a:rPr lang="en-US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ru-RU" i="1" dirty="0" err="1" smtClean="0">
                <a:latin typeface="Book Antiqua" panose="02040602050305030304" pitchFamily="18" charset="0"/>
              </a:rPr>
              <a:t>Фінанси</a:t>
            </a:r>
            <a:r>
              <a:rPr lang="ru-RU" i="1" dirty="0">
                <a:latin typeface="Book Antiqua" panose="02040602050305030304" pitchFamily="18" charset="0"/>
              </a:rPr>
              <a:t>, </a:t>
            </a:r>
            <a:r>
              <a:rPr lang="ru-RU" i="1" dirty="0" err="1">
                <a:latin typeface="Book Antiqua" panose="02040602050305030304" pitchFamily="18" charset="0"/>
              </a:rPr>
              <a:t>грошовий</a:t>
            </a:r>
            <a:r>
              <a:rPr lang="ru-RU" i="1" dirty="0">
                <a:latin typeface="Book Antiqua" panose="02040602050305030304" pitchFamily="18" charset="0"/>
              </a:rPr>
              <a:t> </a:t>
            </a:r>
            <a:r>
              <a:rPr lang="ru-RU" i="1" dirty="0" err="1">
                <a:latin typeface="Book Antiqua" panose="02040602050305030304" pitchFamily="18" charset="0"/>
              </a:rPr>
              <a:t>обіг</a:t>
            </a:r>
            <a:r>
              <a:rPr lang="ru-RU" i="1" dirty="0">
                <a:latin typeface="Book Antiqua" panose="02040602050305030304" pitchFamily="18" charset="0"/>
              </a:rPr>
              <a:t> </a:t>
            </a:r>
            <a:r>
              <a:rPr lang="ru-RU" i="1" dirty="0" err="1">
                <a:latin typeface="Book Antiqua" panose="02040602050305030304" pitchFamily="18" charset="0"/>
              </a:rPr>
              <a:t>і</a:t>
            </a:r>
            <a:r>
              <a:rPr lang="ru-RU" i="1" dirty="0">
                <a:latin typeface="Book Antiqua" panose="02040602050305030304" pitchFamily="18" charset="0"/>
              </a:rPr>
              <a:t> </a:t>
            </a:r>
            <a:r>
              <a:rPr lang="ru-RU" i="1" dirty="0" smtClean="0">
                <a:latin typeface="Book Antiqua" panose="02040602050305030304" pitchFamily="18" charset="0"/>
              </a:rPr>
              <a:t>кредит</a:t>
            </a:r>
            <a:br>
              <a:rPr lang="ru-RU" i="1" dirty="0" smtClean="0">
                <a:latin typeface="Book Antiqua" panose="02040602050305030304" pitchFamily="18" charset="0"/>
              </a:rPr>
            </a:br>
            <a:r>
              <a:rPr lang="ru-RU" i="1" dirty="0" smtClean="0">
                <a:latin typeface="Book Antiqua" panose="02040602050305030304" pitchFamily="18" charset="0"/>
              </a:rPr>
              <a:t/>
            </a:r>
            <a:br>
              <a:rPr lang="ru-RU" i="1" dirty="0" smtClean="0">
                <a:latin typeface="Book Antiqua" panose="02040602050305030304" pitchFamily="18" charset="0"/>
              </a:rPr>
            </a:br>
            <a:r>
              <a:rPr lang="ru-RU" sz="3100" b="1" dirty="0" err="1" smtClean="0">
                <a:latin typeface="Book Antiqua" panose="02040602050305030304" pitchFamily="18" charset="0"/>
              </a:rPr>
              <a:t>Студентське</a:t>
            </a:r>
            <a:r>
              <a:rPr lang="ru-RU" sz="3100" b="1" dirty="0" smtClean="0">
                <a:latin typeface="Book Antiqua" panose="02040602050305030304" pitchFamily="18" charset="0"/>
              </a:rPr>
              <a:t> </a:t>
            </a:r>
            <a:r>
              <a:rPr lang="ru-RU" sz="3100" b="1" dirty="0" err="1" smtClean="0">
                <a:latin typeface="Book Antiqua" panose="02040602050305030304" pitchFamily="18" charset="0"/>
              </a:rPr>
              <a:t>наукове</a:t>
            </a:r>
            <a:r>
              <a:rPr lang="ru-RU" sz="3100" b="1" dirty="0" smtClean="0">
                <a:latin typeface="Book Antiqua" panose="02040602050305030304" pitchFamily="18" charset="0"/>
              </a:rPr>
              <a:t> </a:t>
            </a:r>
            <a:r>
              <a:rPr lang="ru-RU" sz="3100" b="1" dirty="0" err="1" smtClean="0">
                <a:latin typeface="Book Antiqua" panose="02040602050305030304" pitchFamily="18" charset="0"/>
              </a:rPr>
              <a:t>товариство</a:t>
            </a:r>
            <a:r>
              <a:rPr lang="ru-RU" sz="3100" b="1" dirty="0" smtClean="0">
                <a:latin typeface="Book Antiqua" panose="02040602050305030304" pitchFamily="18" charset="0"/>
              </a:rPr>
              <a:t> Клуб «</a:t>
            </a:r>
            <a:r>
              <a:rPr lang="ru-RU" sz="3100" b="1" dirty="0" err="1" smtClean="0">
                <a:latin typeface="Book Antiqua" panose="02040602050305030304" pitchFamily="18" charset="0"/>
              </a:rPr>
              <a:t>Економіст</a:t>
            </a:r>
            <a:r>
              <a:rPr lang="ru-RU" sz="3100" b="1" dirty="0" smtClean="0">
                <a:latin typeface="Book Antiqua" panose="02040602050305030304" pitchFamily="18" charset="0"/>
              </a:rPr>
              <a:t>»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95" y="0"/>
            <a:ext cx="1571625" cy="1285875"/>
          </a:xfrm>
          <a:prstGeom prst="rect">
            <a:avLst/>
          </a:prstGeom>
        </p:spPr>
      </p:pic>
      <p:pic>
        <p:nvPicPr>
          <p:cNvPr id="1027" name="Picture 3" descr="C:\Users\Оля\Downloads\cUU-m8OkU7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6240" y="2762250"/>
            <a:ext cx="4802610" cy="3562350"/>
          </a:xfrm>
          <a:prstGeom prst="rect">
            <a:avLst/>
          </a:prstGeom>
          <a:noFill/>
        </p:spPr>
      </p:pic>
      <p:pic>
        <p:nvPicPr>
          <p:cNvPr id="8" name="Picture 2" descr="C:\Users\Оля\Downloads\S80036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43700" y="2762250"/>
            <a:ext cx="4914900" cy="3600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4374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95" y="0"/>
            <a:ext cx="1571625" cy="1285875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270707" y="800100"/>
            <a:ext cx="9687931" cy="9334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Перспективи</a:t>
            </a:r>
            <a:r>
              <a:rPr lang="ru-RU" b="1" dirty="0" smtClean="0"/>
              <a:t> </a:t>
            </a:r>
            <a:r>
              <a:rPr lang="ru-RU" b="1" dirty="0" err="1" smtClean="0"/>
              <a:t>розвитку</a:t>
            </a:r>
            <a:r>
              <a:rPr lang="ru-RU" b="1" dirty="0" smtClean="0"/>
              <a:t>: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ru-RU" i="1" dirty="0" smtClean="0">
                <a:latin typeface="Book Antiqua" panose="02040602050305030304" pitchFamily="18" charset="0"/>
              </a:rPr>
              <a:t/>
            </a:r>
            <a:br>
              <a:rPr lang="ru-RU" i="1" dirty="0" smtClean="0">
                <a:latin typeface="Book Antiqua" panose="02040602050305030304" pitchFamily="18" charset="0"/>
              </a:rPr>
            </a:br>
            <a:endParaRPr lang="ru-RU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5800" y="2209800"/>
            <a:ext cx="11425239" cy="3733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/>
          <a:p>
            <a:pPr marL="457200" lvl="0" indent="-457200">
              <a:spcBef>
                <a:spcPct val="0"/>
              </a:spcBef>
              <a:buAutoNum type="arabicPeriod"/>
            </a:pPr>
            <a:r>
              <a:rPr kumimoji="0" lang="ru-RU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Збільшення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кількості</a:t>
            </a:r>
            <a:r>
              <a:rPr kumimoji="0" lang="ru-RU" sz="24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господоговірних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тем та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обсягів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їх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фінансування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Активізувати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роботу над 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розробкою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прикладних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досліджень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Працювати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над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покращенням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ефективності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комерціалізації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наукових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розробок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університету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Розширити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міжнародну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наукову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співпрацю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для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реалізації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науково-дослідних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проектів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Активізувати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роботу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відділу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фандрайзингу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1651" y="2567210"/>
            <a:ext cx="9618662" cy="1280890"/>
          </a:xfrm>
        </p:spPr>
        <p:txBody>
          <a:bodyPr>
            <a:normAutofit/>
          </a:bodyPr>
          <a:lstStyle/>
          <a:p>
            <a:pPr algn="ctr"/>
            <a:r>
              <a:rPr lang="uk-UA" sz="5400" b="1" i="1" dirty="0" smtClean="0"/>
              <a:t>Дякуємо за увагу!</a:t>
            </a:r>
            <a:endParaRPr lang="uk-UA" sz="54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95" y="0"/>
            <a:ext cx="1571625" cy="1285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9257" y="327896"/>
            <a:ext cx="9762185" cy="321379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+mn-lt"/>
              </a:rPr>
              <a:t>Науки про </a:t>
            </a:r>
            <a:r>
              <a:rPr lang="ru-RU" b="1" dirty="0" err="1">
                <a:latin typeface="+mn-lt"/>
              </a:rPr>
              <a:t>життя</a:t>
            </a:r>
            <a:r>
              <a:rPr lang="ru-RU" b="1" dirty="0">
                <a:latin typeface="+mn-lt"/>
              </a:rPr>
              <a:t>, </a:t>
            </a:r>
            <a:r>
              <a:rPr lang="ru-RU" b="1" dirty="0" err="1">
                <a:latin typeface="+mn-lt"/>
              </a:rPr>
              <a:t>нові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технології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профілактики</a:t>
            </a:r>
            <a:r>
              <a:rPr lang="ru-RU" b="1" dirty="0">
                <a:latin typeface="+mn-lt"/>
              </a:rPr>
              <a:t> та </a:t>
            </a:r>
            <a:r>
              <a:rPr lang="ru-RU" b="1" dirty="0" err="1">
                <a:latin typeface="+mn-lt"/>
              </a:rPr>
              <a:t>лікування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найпоширеніших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захворювань</a:t>
            </a:r>
            <a:r>
              <a:rPr lang="ru-RU" b="1" dirty="0">
                <a:latin typeface="+mn-lt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ru-RU" i="1" dirty="0" err="1" smtClean="0">
                <a:latin typeface="Book Antiqua" panose="02040602050305030304" pitchFamily="18" charset="0"/>
              </a:rPr>
              <a:t>Психологія</a:t>
            </a:r>
            <a:r>
              <a:rPr lang="ru-RU" i="1" dirty="0" smtClean="0">
                <a:latin typeface="Book Antiqua" panose="02040602050305030304" pitchFamily="18" charset="0"/>
              </a:rPr>
              <a:t> </a:t>
            </a:r>
            <a:r>
              <a:rPr lang="ru-RU" i="1" dirty="0" err="1" smtClean="0">
                <a:latin typeface="Book Antiqua" panose="02040602050305030304" pitchFamily="18" charset="0"/>
              </a:rPr>
              <a:t>навчання</a:t>
            </a:r>
            <a:r>
              <a:rPr lang="ru-RU" i="1" dirty="0" smtClean="0">
                <a:latin typeface="Book Antiqua" panose="02040602050305030304" pitchFamily="18" charset="0"/>
              </a:rPr>
              <a:t> та </a:t>
            </a:r>
            <a:r>
              <a:rPr lang="ru-RU" i="1" dirty="0" err="1" smtClean="0">
                <a:latin typeface="Book Antiqua" panose="02040602050305030304" pitchFamily="18" charset="0"/>
              </a:rPr>
              <a:t>виховання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6372" y="3309871"/>
            <a:ext cx="10319756" cy="3425599"/>
          </a:xfrm>
        </p:spPr>
        <p:txBody>
          <a:bodyPr/>
          <a:lstStyle/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uk-UA" sz="2400" dirty="0" smtClean="0"/>
              <a:t>Вплив </a:t>
            </a:r>
            <a:r>
              <a:rPr lang="uk-UA" sz="2400" dirty="0"/>
              <a:t>моніторингу </a:t>
            </a:r>
            <a:r>
              <a:rPr lang="uk-UA" sz="2400" dirty="0" err="1"/>
              <a:t>метапам’яті</a:t>
            </a:r>
            <a:r>
              <a:rPr lang="uk-UA" sz="2400" dirty="0"/>
              <a:t> особистості на прогностичну валідність засвоєння, відтворення та зберігання навчального матеріалу у студентів вищих навчальних закладів.</a:t>
            </a:r>
            <a:endParaRPr lang="ru-RU" sz="2400" dirty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74" y="0"/>
            <a:ext cx="157162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914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7441" y="482442"/>
            <a:ext cx="8512935" cy="2621366"/>
          </a:xfrm>
        </p:spPr>
        <p:txBody>
          <a:bodyPr>
            <a:normAutofit/>
          </a:bodyPr>
          <a:lstStyle/>
          <a:p>
            <a:pPr algn="ctr"/>
            <a:r>
              <a:rPr lang="uk-UA" b="1" dirty="0"/>
              <a:t>Філософські науки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uk-UA" sz="3500" i="1" dirty="0" smtClean="0">
                <a:latin typeface="Book Antiqua" panose="02040602050305030304" pitchFamily="18" charset="0"/>
              </a:rPr>
              <a:t>Історія </a:t>
            </a:r>
            <a:r>
              <a:rPr lang="uk-UA" sz="3500" i="1" dirty="0">
                <a:latin typeface="Book Antiqua" panose="02040602050305030304" pitchFamily="18" charset="0"/>
              </a:rPr>
              <a:t>вітчизняної і світової філософської думки</a:t>
            </a:r>
            <a:endParaRPr lang="ru-RU" sz="3500" i="1" dirty="0"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95" y="0"/>
            <a:ext cx="1571625" cy="1285875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869841" y="4038600"/>
            <a:ext cx="8512935" cy="20751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Економічні науки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Book Antiqua" panose="02040602050305030304" pitchFamily="18" charset="0"/>
                <a:ea typeface="+mj-ea"/>
                <a:cs typeface="+mj-cs"/>
              </a:rPr>
              <a:t>Фінанси, грошовий обіг і кредит</a:t>
            </a:r>
            <a:endParaRPr kumimoji="0" lang="ru-RU" sz="35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Book Antiqua" panose="0204060205030503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47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9257" y="199107"/>
            <a:ext cx="9672033" cy="1191811"/>
          </a:xfrm>
        </p:spPr>
        <p:txBody>
          <a:bodyPr>
            <a:noAutofit/>
          </a:bodyPr>
          <a:lstStyle/>
          <a:p>
            <a:pPr algn="ctr"/>
            <a:r>
              <a:rPr lang="x-none" sz="2400" b="1" dirty="0" smtClean="0"/>
              <a:t>Кількість </a:t>
            </a:r>
            <a:r>
              <a:rPr lang="x-none" sz="2400" b="1" dirty="0"/>
              <a:t>виконаних робіт в </a:t>
            </a: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x-none" sz="2400" b="1" dirty="0" smtClean="0"/>
              <a:t>Національному </a:t>
            </a:r>
            <a:r>
              <a:rPr lang="x-none" sz="2400" b="1" dirty="0"/>
              <a:t>університеті «Острозька академія»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x-none" sz="2400" b="1" dirty="0"/>
              <a:t>у 2012-2015 рр.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95" y="0"/>
            <a:ext cx="1571625" cy="1285875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98496028"/>
              </p:ext>
            </p:extLst>
          </p:nvPr>
        </p:nvGraphicFramePr>
        <p:xfrm>
          <a:off x="1756020" y="1479997"/>
          <a:ext cx="9860724" cy="5101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34722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9257" y="199107"/>
            <a:ext cx="9672033" cy="1280890"/>
          </a:xfrm>
        </p:spPr>
        <p:txBody>
          <a:bodyPr>
            <a:noAutofit/>
          </a:bodyPr>
          <a:lstStyle/>
          <a:p>
            <a:pPr algn="ctr"/>
            <a:r>
              <a:rPr lang="x-none" sz="2750" b="1" dirty="0"/>
              <a:t>Обсяги фінансування виконаних робіт в Національному університеті «Острозька академія» </a:t>
            </a:r>
            <a:r>
              <a:rPr lang="uk-UA" sz="2750" b="1" dirty="0" smtClean="0"/>
              <a:t/>
            </a:r>
            <a:br>
              <a:rPr lang="uk-UA" sz="2750" b="1" dirty="0" smtClean="0"/>
            </a:br>
            <a:r>
              <a:rPr lang="x-none" sz="2750" b="1" dirty="0" smtClean="0"/>
              <a:t>у </a:t>
            </a:r>
            <a:r>
              <a:rPr lang="x-none" sz="2750" b="1" dirty="0"/>
              <a:t>2012-2015 рр., тис. грн.</a:t>
            </a:r>
            <a:r>
              <a:rPr lang="ru-RU" sz="2750" dirty="0"/>
              <a:t/>
            </a:r>
            <a:br>
              <a:rPr lang="ru-RU" sz="2750" dirty="0"/>
            </a:br>
            <a:endParaRPr lang="ru-RU" sz="275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95" y="0"/>
            <a:ext cx="1571625" cy="1285875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88853133"/>
              </p:ext>
            </p:extLst>
          </p:nvPr>
        </p:nvGraphicFramePr>
        <p:xfrm>
          <a:off x="1756020" y="1571223"/>
          <a:ext cx="10144060" cy="5138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8441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9257" y="199107"/>
            <a:ext cx="9672033" cy="1280890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Науково-дослідні роботи фундаментальних досліджень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6020" y="1944711"/>
            <a:ext cx="10259969" cy="5125792"/>
          </a:xfrm>
        </p:spPr>
        <p:txBody>
          <a:bodyPr>
            <a:normAutofit/>
          </a:bodyPr>
          <a:lstStyle/>
          <a:p>
            <a:r>
              <a:rPr lang="uk-UA" b="1" dirty="0"/>
              <a:t>Дослідження психолого-екологічних та соціально-демографічних ризиків і фобій з обґрунтуванням наслідків для здоров’я молоді (завершена) </a:t>
            </a:r>
            <a:r>
              <a:rPr lang="en-US" dirty="0"/>
              <a:t>			                                           </a:t>
            </a:r>
            <a:r>
              <a:rPr lang="uk-UA" sz="1400" dirty="0"/>
              <a:t>(</a:t>
            </a:r>
            <a:r>
              <a:rPr lang="ru-RU" sz="1400" dirty="0"/>
              <a:t>д</a:t>
            </a:r>
            <a:r>
              <a:rPr lang="uk-UA" sz="1400" dirty="0" err="1"/>
              <a:t>октор</a:t>
            </a:r>
            <a:r>
              <a:rPr lang="ru-RU" sz="1400" dirty="0"/>
              <a:t> </a:t>
            </a:r>
            <a:r>
              <a:rPr lang="ru-RU" sz="1400" dirty="0" err="1"/>
              <a:t>психологічних</a:t>
            </a:r>
            <a:r>
              <a:rPr lang="ru-RU" sz="1400" dirty="0"/>
              <a:t> наук, </a:t>
            </a:r>
            <a:r>
              <a:rPr lang="ru-RU" sz="1400" dirty="0" err="1"/>
              <a:t>професор</a:t>
            </a:r>
            <a:r>
              <a:rPr lang="uk-UA" sz="1400" dirty="0"/>
              <a:t> </a:t>
            </a:r>
            <a:r>
              <a:rPr lang="uk-UA" sz="1400" dirty="0" err="1"/>
              <a:t>Каламаж</a:t>
            </a:r>
            <a:r>
              <a:rPr lang="uk-UA" sz="1400" dirty="0"/>
              <a:t> Руслана Володимирівна)</a:t>
            </a:r>
          </a:p>
          <a:p>
            <a:pPr marL="0" indent="0">
              <a:buNone/>
            </a:pPr>
            <a:endParaRPr lang="uk-UA" b="1" dirty="0" smtClean="0"/>
          </a:p>
          <a:p>
            <a:r>
              <a:rPr lang="uk-UA" b="1" dirty="0" smtClean="0"/>
              <a:t>Інтерференція </a:t>
            </a:r>
            <a:r>
              <a:rPr lang="uk-UA" b="1" dirty="0"/>
              <a:t>як феномен пам’яті та </a:t>
            </a:r>
            <a:r>
              <a:rPr lang="uk-UA" b="1" dirty="0" err="1"/>
              <a:t>метапам’яті</a:t>
            </a:r>
            <a:r>
              <a:rPr lang="uk-UA" b="1" dirty="0"/>
              <a:t> </a:t>
            </a:r>
            <a:r>
              <a:rPr lang="en-US" dirty="0" smtClean="0"/>
              <a:t>	</a:t>
            </a:r>
            <a:r>
              <a:rPr lang="uk-UA" b="1" dirty="0" smtClean="0"/>
              <a:t>(перехідна)</a:t>
            </a:r>
            <a:r>
              <a:rPr lang="en-US" dirty="0" smtClean="0"/>
              <a:t>		</a:t>
            </a:r>
            <a:r>
              <a:rPr lang="uk-UA" dirty="0" smtClean="0"/>
              <a:t>                   </a:t>
            </a:r>
            <a:r>
              <a:rPr lang="en-US" dirty="0" smtClean="0"/>
              <a:t>	      </a:t>
            </a:r>
            <a:r>
              <a:rPr lang="uk-UA" sz="1400" dirty="0" smtClean="0"/>
              <a:t>(</a:t>
            </a:r>
            <a:r>
              <a:rPr lang="ru-RU" sz="1400" dirty="0"/>
              <a:t>доктор </a:t>
            </a:r>
            <a:r>
              <a:rPr lang="ru-RU" sz="1400" dirty="0" err="1"/>
              <a:t>психологічних</a:t>
            </a:r>
            <a:r>
              <a:rPr lang="ru-RU" sz="1400" dirty="0"/>
              <a:t> наук, </a:t>
            </a:r>
            <a:r>
              <a:rPr lang="ru-RU" sz="1400" dirty="0" err="1"/>
              <a:t>професор</a:t>
            </a:r>
            <a:r>
              <a:rPr lang="ru-RU" sz="1400" dirty="0"/>
              <a:t> </a:t>
            </a:r>
            <a:r>
              <a:rPr lang="ru-RU" sz="1400" dirty="0" err="1"/>
              <a:t>Пасічник</a:t>
            </a:r>
            <a:r>
              <a:rPr lang="ru-RU" sz="1400" dirty="0"/>
              <a:t> </a:t>
            </a:r>
            <a:r>
              <a:rPr lang="ru-RU" sz="1400" dirty="0" err="1"/>
              <a:t>Ігор</a:t>
            </a:r>
            <a:r>
              <a:rPr lang="ru-RU" sz="1400" dirty="0"/>
              <a:t> </a:t>
            </a:r>
            <a:r>
              <a:rPr lang="ru-RU" sz="1400" dirty="0" err="1"/>
              <a:t>Демидович</a:t>
            </a:r>
            <a:r>
              <a:rPr lang="ru-RU" sz="1400" dirty="0"/>
              <a:t>)</a:t>
            </a:r>
          </a:p>
          <a:p>
            <a:endParaRPr lang="uk-UA" dirty="0" smtClean="0"/>
          </a:p>
          <a:p>
            <a:r>
              <a:rPr lang="uk-UA" b="1" dirty="0"/>
              <a:t>Взаємовпливи східних і західних інтелектуальних традицій в дискурсі філософської думки середньовічної та </a:t>
            </a:r>
            <a:r>
              <a:rPr lang="uk-UA" b="1" dirty="0" err="1"/>
              <a:t>ранньомодерної</a:t>
            </a:r>
            <a:r>
              <a:rPr lang="uk-UA" b="1" dirty="0"/>
              <a:t> </a:t>
            </a:r>
            <a:r>
              <a:rPr lang="uk-UA" b="1" dirty="0" smtClean="0"/>
              <a:t>України </a:t>
            </a:r>
            <a:r>
              <a:rPr lang="uk-UA" b="1" dirty="0"/>
              <a:t>(перехідна)</a:t>
            </a:r>
            <a:r>
              <a:rPr lang="en-US" b="1" dirty="0" smtClean="0"/>
              <a:t>           </a:t>
            </a:r>
            <a:r>
              <a:rPr lang="uk-UA" b="1" dirty="0" smtClean="0"/>
              <a:t>     </a:t>
            </a:r>
            <a:r>
              <a:rPr lang="en-US" b="1" dirty="0" smtClean="0"/>
              <a:t>      </a:t>
            </a:r>
            <a:r>
              <a:rPr lang="uk-UA" b="1" dirty="0" smtClean="0"/>
              <a:t> </a:t>
            </a:r>
            <a:r>
              <a:rPr lang="uk-UA" sz="1400" dirty="0"/>
              <a:t>(</a:t>
            </a:r>
            <a:r>
              <a:rPr lang="ru-RU" sz="1400" dirty="0"/>
              <a:t>доктор </a:t>
            </a:r>
            <a:r>
              <a:rPr lang="ru-RU" sz="1400" dirty="0" err="1"/>
              <a:t>філософських</a:t>
            </a:r>
            <a:r>
              <a:rPr lang="ru-RU" sz="1400" dirty="0"/>
              <a:t> наук, </a:t>
            </a:r>
            <a:r>
              <a:rPr lang="ru-RU" sz="1400" dirty="0" err="1"/>
              <a:t>професор</a:t>
            </a:r>
            <a:r>
              <a:rPr lang="ru-RU" sz="1400" dirty="0"/>
              <a:t> </a:t>
            </a:r>
            <a:r>
              <a:rPr lang="ru-RU" sz="1400" dirty="0" err="1"/>
              <a:t>Кралюк</a:t>
            </a:r>
            <a:r>
              <a:rPr lang="ru-RU" sz="1400" dirty="0"/>
              <a:t> Петро </a:t>
            </a:r>
            <a:r>
              <a:rPr lang="ru-RU" sz="1400" dirty="0" smtClean="0"/>
              <a:t>Михайлович</a:t>
            </a:r>
            <a:r>
              <a:rPr lang="ru-RU" sz="1400" dirty="0"/>
              <a:t>)</a:t>
            </a:r>
          </a:p>
          <a:p>
            <a:pPr marL="0" indent="0">
              <a:buNone/>
            </a:pPr>
            <a:endParaRPr lang="uk-UA" dirty="0" smtClean="0"/>
          </a:p>
          <a:p>
            <a:r>
              <a:rPr lang="uk-UA" b="1" dirty="0" smtClean="0"/>
              <a:t>Науково-теоретичне </a:t>
            </a:r>
            <a:r>
              <a:rPr lang="uk-UA" b="1" dirty="0"/>
              <a:t>обґрунтування альтернативних моделей управління суспільним розвитком в глобальному та інформаційному </a:t>
            </a:r>
            <a:r>
              <a:rPr lang="uk-UA" b="1" dirty="0" smtClean="0"/>
              <a:t>просторі </a:t>
            </a:r>
            <a:r>
              <a:rPr lang="uk-UA" b="1" dirty="0"/>
              <a:t>(перехідна)</a:t>
            </a:r>
            <a:r>
              <a:rPr lang="uk-UA" b="1" dirty="0" smtClean="0"/>
              <a:t>    </a:t>
            </a:r>
            <a:r>
              <a:rPr lang="uk-UA" dirty="0" smtClean="0"/>
              <a:t>               </a:t>
            </a:r>
            <a:r>
              <a:rPr lang="uk-UA" sz="1400" dirty="0" smtClean="0"/>
              <a:t>(</a:t>
            </a:r>
            <a:r>
              <a:rPr lang="ru-RU" sz="1400" dirty="0"/>
              <a:t>доктор </a:t>
            </a:r>
            <a:r>
              <a:rPr lang="uk-UA" sz="1400" dirty="0"/>
              <a:t>політичних </a:t>
            </a:r>
            <a:r>
              <a:rPr lang="ru-RU" sz="1400" dirty="0"/>
              <a:t>наук, </a:t>
            </a:r>
            <a:r>
              <a:rPr lang="ru-RU" sz="1400" dirty="0" err="1"/>
              <a:t>професор</a:t>
            </a:r>
            <a:r>
              <a:rPr lang="ru-RU" sz="1400" dirty="0"/>
              <a:t> </a:t>
            </a:r>
            <a:r>
              <a:rPr lang="uk-UA" sz="1400" dirty="0" err="1"/>
              <a:t>Сидорук</a:t>
            </a:r>
            <a:r>
              <a:rPr lang="uk-UA" sz="1400" dirty="0"/>
              <a:t> Тетяна </a:t>
            </a:r>
            <a:r>
              <a:rPr lang="uk-UA" sz="1400" dirty="0" smtClean="0"/>
              <a:t>Віталіївна)</a:t>
            </a:r>
          </a:p>
          <a:p>
            <a:endParaRPr lang="uk-UA" dirty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95" y="0"/>
            <a:ext cx="157162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06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6800" y="2859111"/>
            <a:ext cx="8978620" cy="2586649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err="1"/>
              <a:t>Науково-дослідна</a:t>
            </a:r>
            <a:r>
              <a:rPr lang="ru-RU" sz="2400" b="1" i="1" dirty="0"/>
              <a:t> </a:t>
            </a:r>
            <a:r>
              <a:rPr lang="ru-RU" sz="2400" b="1" i="1" dirty="0" err="1"/>
              <a:t>лабораторія</a:t>
            </a:r>
            <a:r>
              <a:rPr lang="ru-RU" sz="2400" b="1" i="1" dirty="0"/>
              <a:t> </a:t>
            </a:r>
            <a:r>
              <a:rPr lang="ru-RU" sz="2400" b="1" i="1" dirty="0" err="1"/>
              <a:t>когнітивної</a:t>
            </a:r>
            <a:r>
              <a:rPr lang="ru-RU" sz="2400" b="1" i="1" dirty="0"/>
              <a:t> </a:t>
            </a:r>
            <a:r>
              <a:rPr lang="ru-RU" sz="2400" b="1" i="1" dirty="0" err="1"/>
              <a:t>психології</a:t>
            </a:r>
            <a:r>
              <a:rPr lang="ru-RU" sz="2400" b="1" i="1" dirty="0"/>
              <a:t> (</a:t>
            </a:r>
            <a:r>
              <a:rPr lang="ru-RU" sz="2400" b="1" i="1" dirty="0" err="1"/>
              <a:t>Cognition</a:t>
            </a:r>
            <a:r>
              <a:rPr lang="ru-RU" sz="2400" b="1" i="1" dirty="0"/>
              <a:t> </a:t>
            </a:r>
            <a:r>
              <a:rPr lang="ru-RU" sz="2400" b="1" i="1" dirty="0" err="1"/>
              <a:t>Lab</a:t>
            </a:r>
            <a:r>
              <a:rPr lang="ru-RU" sz="2400" b="1" i="1" dirty="0" smtClean="0"/>
              <a:t>)</a:t>
            </a:r>
            <a:endParaRPr lang="en-US" sz="2400" b="1" i="1" dirty="0" smtClean="0"/>
          </a:p>
          <a:p>
            <a:pPr marL="0" indent="0" algn="ctr">
              <a:buNone/>
            </a:pPr>
            <a:endParaRPr lang="en-US" sz="2400" b="1" i="1" dirty="0"/>
          </a:p>
          <a:p>
            <a:pPr algn="ctr"/>
            <a:r>
              <a:rPr lang="uk-UA" sz="2400" b="1" i="1" dirty="0"/>
              <a:t>Науково-практична лабораторія </a:t>
            </a:r>
            <a:r>
              <a:rPr lang="en-US" sz="2400" dirty="0"/>
              <a:t> </a:t>
            </a:r>
            <a:r>
              <a:rPr lang="uk-UA" sz="2400" b="1" i="1" dirty="0"/>
              <a:t>«Психосоціальна підтримка та реабілітація постраждалих унаслідок бойових дій»</a:t>
            </a:r>
            <a:endParaRPr lang="en-US" sz="2400" dirty="0"/>
          </a:p>
          <a:p>
            <a:endParaRPr lang="en-US" sz="2400" b="1" i="1" dirty="0" smtClean="0"/>
          </a:p>
          <a:p>
            <a:endParaRPr lang="en-US" sz="2400" b="1" i="1" dirty="0" smtClean="0"/>
          </a:p>
          <a:p>
            <a:endParaRPr lang="en-US" sz="24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95" y="0"/>
            <a:ext cx="1571625" cy="1285875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11552" y="108287"/>
            <a:ext cx="9878678" cy="15273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+mn-lt"/>
              </a:rPr>
              <a:t>Науки про </a:t>
            </a:r>
            <a:r>
              <a:rPr lang="ru-RU" sz="2400" b="1" dirty="0" err="1">
                <a:latin typeface="+mn-lt"/>
              </a:rPr>
              <a:t>життя</a:t>
            </a:r>
            <a:r>
              <a:rPr lang="ru-RU" sz="2400" b="1" dirty="0">
                <a:latin typeface="+mn-lt"/>
              </a:rPr>
              <a:t>, </a:t>
            </a:r>
            <a:r>
              <a:rPr lang="ru-RU" sz="2400" b="1" dirty="0" err="1">
                <a:latin typeface="+mn-lt"/>
              </a:rPr>
              <a:t>нові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технології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профілактики</a:t>
            </a:r>
            <a:r>
              <a:rPr lang="ru-RU" sz="2400" b="1" dirty="0">
                <a:latin typeface="+mn-lt"/>
              </a:rPr>
              <a:t> та </a:t>
            </a:r>
            <a:r>
              <a:rPr lang="ru-RU" sz="2400" b="1" dirty="0" err="1">
                <a:latin typeface="+mn-lt"/>
              </a:rPr>
              <a:t>лікування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найпоширеніших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захворювань</a:t>
            </a:r>
            <a:r>
              <a:rPr lang="ru-RU" sz="2400" b="1" dirty="0">
                <a:latin typeface="+mn-lt"/>
              </a:rPr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ru-RU" sz="2400" i="1" dirty="0" err="1" smtClean="0">
                <a:latin typeface="Book Antiqua" panose="02040602050305030304" pitchFamily="18" charset="0"/>
              </a:rPr>
              <a:t>Психологія</a:t>
            </a:r>
            <a:r>
              <a:rPr lang="ru-RU" sz="2400" i="1" dirty="0" smtClean="0">
                <a:latin typeface="Book Antiqua" panose="02040602050305030304" pitchFamily="18" charset="0"/>
              </a:rPr>
              <a:t> </a:t>
            </a:r>
            <a:r>
              <a:rPr lang="ru-RU" sz="2400" i="1" dirty="0" err="1" smtClean="0">
                <a:latin typeface="Book Antiqua" panose="02040602050305030304" pitchFamily="18" charset="0"/>
              </a:rPr>
              <a:t>навчання</a:t>
            </a:r>
            <a:r>
              <a:rPr lang="ru-RU" sz="2400" i="1" dirty="0" smtClean="0">
                <a:latin typeface="Book Antiqua" panose="02040602050305030304" pitchFamily="18" charset="0"/>
              </a:rPr>
              <a:t> та </a:t>
            </a:r>
            <a:r>
              <a:rPr lang="ru-RU" sz="2400" i="1" dirty="0" err="1" smtClean="0">
                <a:latin typeface="Book Antiqua" panose="02040602050305030304" pitchFamily="18" charset="0"/>
              </a:rPr>
              <a:t>виховання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18907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570" y="2133041"/>
            <a:ext cx="10573555" cy="49583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 smtClean="0"/>
              <a:t>Наукова діяльність у 2015 р.: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Психологія</a:t>
            </a:r>
            <a:r>
              <a:rPr lang="ru-RU" dirty="0" smtClean="0"/>
              <a:t> </a:t>
            </a:r>
            <a:r>
              <a:rPr lang="ru-RU" dirty="0" err="1" smtClean="0"/>
              <a:t>мислення</a:t>
            </a:r>
            <a:r>
              <a:rPr lang="ru-RU" dirty="0" smtClean="0"/>
              <a:t>» - </a:t>
            </a:r>
            <a:r>
              <a:rPr lang="ru-RU" dirty="0" err="1" smtClean="0"/>
              <a:t>підручник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Метакогнітивна</a:t>
            </a:r>
            <a:r>
              <a:rPr lang="ru-RU" dirty="0" smtClean="0"/>
              <a:t> </a:t>
            </a:r>
            <a:r>
              <a:rPr lang="ru-RU" dirty="0" err="1" smtClean="0"/>
              <a:t>обізнаність</a:t>
            </a:r>
            <a:r>
              <a:rPr lang="ru-RU" dirty="0" smtClean="0"/>
              <a:t>» - </a:t>
            </a:r>
            <a:r>
              <a:rPr lang="ru-RU" dirty="0" err="1" smtClean="0"/>
              <a:t>розроблена</a:t>
            </a:r>
            <a:r>
              <a:rPr lang="ru-RU" dirty="0" smtClean="0"/>
              <a:t> та </a:t>
            </a:r>
            <a:r>
              <a:rPr lang="ru-RU" dirty="0" err="1" smtClean="0"/>
              <a:t>апробована</a:t>
            </a:r>
            <a:r>
              <a:rPr lang="ru-RU" dirty="0" smtClean="0"/>
              <a:t> </a:t>
            </a:r>
            <a:r>
              <a:rPr lang="ru-RU" dirty="0" err="1" smtClean="0"/>
              <a:t>психодіагностична</a:t>
            </a:r>
            <a:r>
              <a:rPr lang="ru-RU" dirty="0" smtClean="0"/>
              <a:t> методика.</a:t>
            </a:r>
          </a:p>
          <a:p>
            <a:r>
              <a:rPr lang="ru-RU" dirty="0" smtClean="0"/>
              <a:t>«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інтерференції</a:t>
            </a:r>
            <a:r>
              <a:rPr lang="ru-RU" dirty="0"/>
              <a:t> на </a:t>
            </a:r>
            <a:r>
              <a:rPr lang="ru-RU" dirty="0" err="1"/>
              <a:t>метапам’яттєві</a:t>
            </a:r>
            <a:r>
              <a:rPr lang="ru-RU" dirty="0"/>
              <a:t> </a:t>
            </a:r>
            <a:r>
              <a:rPr lang="ru-RU" dirty="0" err="1"/>
              <a:t>судження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 smtClean="0"/>
              <a:t>» - </a:t>
            </a:r>
            <a:r>
              <a:rPr lang="ru-RU" dirty="0" err="1" smtClean="0"/>
              <a:t>захищене</a:t>
            </a:r>
            <a:r>
              <a:rPr lang="ru-RU" dirty="0" smtClean="0"/>
              <a:t> </a:t>
            </a:r>
            <a:r>
              <a:rPr lang="ru-RU" dirty="0" err="1" smtClean="0"/>
              <a:t>дисертаційне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на </a:t>
            </a:r>
            <a:r>
              <a:rPr lang="ru-RU" dirty="0" err="1" smtClean="0"/>
              <a:t>здобуття</a:t>
            </a:r>
            <a:r>
              <a:rPr lang="ru-RU" dirty="0" smtClean="0"/>
              <a:t> </a:t>
            </a:r>
            <a:r>
              <a:rPr lang="ru-RU" dirty="0" err="1" smtClean="0"/>
              <a:t>ступеня</a:t>
            </a:r>
            <a:r>
              <a:rPr lang="ru-RU" dirty="0" smtClean="0"/>
              <a:t> кандидата </a:t>
            </a:r>
            <a:r>
              <a:rPr lang="ru-RU" dirty="0" err="1" smtClean="0"/>
              <a:t>психологічних</a:t>
            </a:r>
            <a:r>
              <a:rPr lang="ru-RU" dirty="0" smtClean="0"/>
              <a:t> наук.</a:t>
            </a:r>
          </a:p>
          <a:p>
            <a:pPr marL="0" indent="0">
              <a:buNone/>
            </a:pPr>
            <a:endParaRPr lang="uk-UA" dirty="0"/>
          </a:p>
          <a:p>
            <a:pPr marL="0" indent="0" algn="ctr">
              <a:buNone/>
            </a:pPr>
            <a:r>
              <a:rPr lang="uk-UA" b="1" dirty="0"/>
              <a:t>Міжнародна наукова співпраця</a:t>
            </a:r>
          </a:p>
          <a:p>
            <a:r>
              <a:rPr lang="ru-RU" dirty="0" err="1" smtClean="0"/>
              <a:t>Лабораторія</a:t>
            </a:r>
            <a:r>
              <a:rPr lang="ru-RU" dirty="0" smtClean="0"/>
              <a:t> </a:t>
            </a:r>
            <a:r>
              <a:rPr lang="ru-RU" dirty="0" err="1"/>
              <a:t>пам’яті</a:t>
            </a:r>
            <a:r>
              <a:rPr lang="ru-RU" dirty="0"/>
              <a:t> та </a:t>
            </a:r>
            <a:r>
              <a:rPr lang="ru-RU" dirty="0" err="1" smtClean="0"/>
              <a:t>метапізнання</a:t>
            </a:r>
            <a:r>
              <a:rPr lang="ru-RU" dirty="0" smtClean="0"/>
              <a:t>, </a:t>
            </a:r>
            <a:r>
              <a:rPr lang="ru-RU" dirty="0" err="1"/>
              <a:t>Стокгольмський</a:t>
            </a:r>
            <a:r>
              <a:rPr lang="ru-RU" dirty="0"/>
              <a:t> </a:t>
            </a:r>
            <a:r>
              <a:rPr lang="ru-RU" dirty="0" err="1"/>
              <a:t>університет</a:t>
            </a:r>
            <a:r>
              <a:rPr lang="ru-RU" dirty="0" smtClean="0"/>
              <a:t>, </a:t>
            </a:r>
            <a:r>
              <a:rPr lang="ru-RU" dirty="0" err="1" smtClean="0"/>
              <a:t>Швеція</a:t>
            </a:r>
            <a:r>
              <a:rPr lang="ru-RU" dirty="0" smtClean="0"/>
              <a:t>.</a:t>
            </a:r>
          </a:p>
          <a:p>
            <a:r>
              <a:rPr lang="uk-UA" dirty="0" smtClean="0"/>
              <a:t>Факультет психології, Болонський університет, Італія.</a:t>
            </a:r>
            <a:endParaRPr lang="ru-RU" dirty="0" smtClean="0"/>
          </a:p>
          <a:p>
            <a:pPr marL="0" indent="0">
              <a:buNone/>
            </a:pPr>
            <a:endParaRPr lang="uk-UA" b="1" dirty="0"/>
          </a:p>
          <a:p>
            <a:pPr marL="0" indent="0" algn="ctr">
              <a:buNone/>
            </a:pPr>
            <a:endParaRPr lang="uk-UA" dirty="0" smtClean="0"/>
          </a:p>
          <a:p>
            <a:endParaRPr lang="en-US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95" y="0"/>
            <a:ext cx="1571625" cy="1285875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84387" y="38637"/>
            <a:ext cx="9859963" cy="21330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+mn-lt"/>
              </a:rPr>
              <a:t>Науки про </a:t>
            </a:r>
            <a:r>
              <a:rPr lang="ru-RU" sz="2400" b="1" dirty="0" err="1">
                <a:latin typeface="+mn-lt"/>
              </a:rPr>
              <a:t>життя</a:t>
            </a:r>
            <a:r>
              <a:rPr lang="ru-RU" sz="2400" b="1" dirty="0">
                <a:latin typeface="+mn-lt"/>
              </a:rPr>
              <a:t>, </a:t>
            </a:r>
            <a:r>
              <a:rPr lang="ru-RU" sz="2400" b="1" dirty="0" err="1">
                <a:latin typeface="+mn-lt"/>
              </a:rPr>
              <a:t>нові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технології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профілактики</a:t>
            </a:r>
            <a:r>
              <a:rPr lang="ru-RU" sz="2400" b="1" dirty="0">
                <a:latin typeface="+mn-lt"/>
              </a:rPr>
              <a:t> та </a:t>
            </a:r>
            <a:r>
              <a:rPr lang="ru-RU" sz="2400" b="1" dirty="0" err="1">
                <a:latin typeface="+mn-lt"/>
              </a:rPr>
              <a:t>лікування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найпоширеніших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захворювань</a:t>
            </a:r>
            <a:r>
              <a:rPr lang="ru-RU" sz="2400" b="1" dirty="0">
                <a:latin typeface="+mn-lt"/>
              </a:rPr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ru-RU" sz="2400" i="1" dirty="0" err="1" smtClean="0">
                <a:latin typeface="Book Antiqua" panose="02040602050305030304" pitchFamily="18" charset="0"/>
              </a:rPr>
              <a:t>Психологія</a:t>
            </a:r>
            <a:r>
              <a:rPr lang="ru-RU" sz="2400" i="1" dirty="0" smtClean="0">
                <a:latin typeface="Book Antiqua" panose="02040602050305030304" pitchFamily="18" charset="0"/>
              </a:rPr>
              <a:t> </a:t>
            </a:r>
            <a:r>
              <a:rPr lang="ru-RU" sz="2400" i="1" dirty="0" err="1" smtClean="0">
                <a:latin typeface="Book Antiqua" panose="02040602050305030304" pitchFamily="18" charset="0"/>
              </a:rPr>
              <a:t>навчання</a:t>
            </a:r>
            <a:r>
              <a:rPr lang="ru-RU" sz="2400" i="1" dirty="0" smtClean="0">
                <a:latin typeface="Book Antiqua" panose="02040602050305030304" pitchFamily="18" charset="0"/>
              </a:rPr>
              <a:t> та </a:t>
            </a:r>
            <a:r>
              <a:rPr lang="ru-RU" sz="2400" i="1" dirty="0" err="1" smtClean="0">
                <a:latin typeface="Book Antiqua" panose="02040602050305030304" pitchFamily="18" charset="0"/>
              </a:rPr>
              <a:t>виховання</a:t>
            </a:r>
            <a:r>
              <a:rPr lang="ru-RU" sz="2400" i="1" dirty="0" smtClean="0">
                <a:latin typeface="Book Antiqua" panose="02040602050305030304" pitchFamily="18" charset="0"/>
              </a:rPr>
              <a:t/>
            </a:r>
            <a:br>
              <a:rPr lang="ru-RU" sz="2400" i="1" dirty="0" smtClean="0">
                <a:latin typeface="Book Antiqua" panose="02040602050305030304" pitchFamily="18" charset="0"/>
              </a:rPr>
            </a:br>
            <a:r>
              <a:rPr lang="ru-RU" sz="2400" i="1" dirty="0" smtClean="0">
                <a:latin typeface="Book Antiqua" panose="02040602050305030304" pitchFamily="18" charset="0"/>
              </a:rPr>
              <a:t/>
            </a:r>
            <a:br>
              <a:rPr lang="ru-RU" sz="2400" i="1" dirty="0" smtClean="0">
                <a:latin typeface="Book Antiqua" panose="02040602050305030304" pitchFamily="18" charset="0"/>
              </a:rPr>
            </a:br>
            <a:r>
              <a:rPr lang="ru-RU" sz="2000" b="1" i="1" dirty="0" err="1"/>
              <a:t>Науково-дослідна</a:t>
            </a:r>
            <a:r>
              <a:rPr lang="ru-RU" sz="2000" b="1" i="1" dirty="0"/>
              <a:t> </a:t>
            </a:r>
            <a:r>
              <a:rPr lang="ru-RU" sz="2000" b="1" i="1" dirty="0" err="1"/>
              <a:t>лабораторія</a:t>
            </a:r>
            <a:r>
              <a:rPr lang="ru-RU" sz="2000" b="1" i="1" dirty="0"/>
              <a:t> </a:t>
            </a:r>
            <a:r>
              <a:rPr lang="ru-RU" sz="2000" b="1" i="1" dirty="0" err="1"/>
              <a:t>когнітивної</a:t>
            </a:r>
            <a:r>
              <a:rPr lang="ru-RU" sz="2000" b="1" i="1" dirty="0"/>
              <a:t> </a:t>
            </a:r>
            <a:r>
              <a:rPr lang="ru-RU" sz="2000" b="1" i="1" dirty="0" err="1"/>
              <a:t>психології</a:t>
            </a:r>
            <a:r>
              <a:rPr lang="ru-RU" sz="2000" b="1" i="1" dirty="0"/>
              <a:t> (</a:t>
            </a:r>
            <a:r>
              <a:rPr lang="ru-RU" sz="2000" b="1" i="1" dirty="0" err="1"/>
              <a:t>Cognition</a:t>
            </a:r>
            <a:r>
              <a:rPr lang="ru-RU" sz="2000" b="1" i="1" dirty="0"/>
              <a:t> </a:t>
            </a:r>
            <a:r>
              <a:rPr lang="ru-RU" sz="2000" b="1" i="1" dirty="0" err="1"/>
              <a:t>Lab</a:t>
            </a:r>
            <a:r>
              <a:rPr lang="ru-RU" sz="2000" b="1" i="1" dirty="0"/>
              <a:t>)</a:t>
            </a:r>
            <a:r>
              <a:rPr lang="en-US" sz="2400" b="1" i="1" dirty="0"/>
              <a:t/>
            </a:r>
            <a:br>
              <a:rPr lang="en-US" sz="2400" b="1" i="1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0670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1359</TotalTime>
  <Words>879</Words>
  <Application>Microsoft Office PowerPoint</Application>
  <PresentationFormat>Произвольный</PresentationFormat>
  <Paragraphs>171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Легкий дым</vt:lpstr>
      <vt:lpstr>  Наукова діяльність  Національного університету «Острозька академія»  за 2015 рік </vt:lpstr>
      <vt:lpstr>Структура науково-педагогічних працівників в Національному університеті «Острозька академія»  у 2015 р., % </vt:lpstr>
      <vt:lpstr>Науки про життя, нові технології профілактики та лікування найпоширеніших захворювань   Психологія навчання та виховання</vt:lpstr>
      <vt:lpstr>Філософські науки   Історія вітчизняної і світової філософської думки</vt:lpstr>
      <vt:lpstr>Кількість виконаних робіт в  Національному університеті «Острозька академія»  у 2012-2015 рр. </vt:lpstr>
      <vt:lpstr>Обсяги фінансування виконаних робіт в Національному університеті «Острозька академія»  у 2012-2015 рр., тис. грн. </vt:lpstr>
      <vt:lpstr>Науково-дослідні роботи фундаментальних досліджень</vt:lpstr>
      <vt:lpstr>Науки про життя, нові технології профілактики та лікування найпоширеніших захворювань   Психологія навчання та виховання</vt:lpstr>
      <vt:lpstr>Науки про життя, нові технології профілактики та лікування найпоширеніших захворювань   Психологія навчання та виховання  Науково-дослідна лабораторія когнітивної психології (Cognition Lab) </vt:lpstr>
      <vt:lpstr>Науки про життя, нові технології профілактики та лікування найпоширеніших захворювань   Психологія навчання та виховання  Науково-дослідна лабораторія когнітивної психології (Cognition Lab)</vt:lpstr>
      <vt:lpstr>Науки про життя, нові технології профілактики та лікування найпоширеніших захворювань   Психологія навчання та виховання  Науково-практична лабораторія  «Психосоціальна підтримка та реабілітація постраждалих унаслідок бойових дій» </vt:lpstr>
      <vt:lpstr>Науки про життя, нові технології профілактики та лікування найпоширеніших захворювань   Психологія навчання та виховання  Науково-практична лабораторія  «Психосоціальна підтримка та реабілітація постраждалих унаслідок бойових дій»</vt:lpstr>
      <vt:lpstr>Науки про життя, нові технології профілактики та лікування найпоширеніших захворювань   Психологія навчання та виховання  </vt:lpstr>
      <vt:lpstr>Науки про життя, нові технології профілактики та лікування найпоширеніших захворювань   Психологія навчання та виховання  </vt:lpstr>
      <vt:lpstr>Філософські науки   Історія вітчизняної і світової філософської думки</vt:lpstr>
      <vt:lpstr>Філософські науки   Історія вітчизняної і світової філософської думки</vt:lpstr>
      <vt:lpstr>Філософські науки   Історія вітчизняної і світової філософської думки</vt:lpstr>
      <vt:lpstr>Філософські науки   Історія вітчизняної і світової філософської думки</vt:lpstr>
      <vt:lpstr>Філософські науки   Історія вітчизняної і світової філософської думки</vt:lpstr>
      <vt:lpstr>Філософські науки   Історія вітчизняної і світової філософської думки  Наукові публікації: </vt:lpstr>
      <vt:lpstr>Економічні науки  Фінанси, грошовий обіг і кредит </vt:lpstr>
      <vt:lpstr>Економічні науки  Фінанси, грошовий обіг і кредит </vt:lpstr>
      <vt:lpstr>Економічні науки  Фінанси, грошовий обіг і кредит   Наукові публікації</vt:lpstr>
      <vt:lpstr>Економічні науки  Фінанси, грошовий обіг і кредит </vt:lpstr>
      <vt:lpstr>Економічні науки  Фінанси, грошовий обіг і кредит  Студентське наукове товариство Клуб «Економіст» </vt:lpstr>
      <vt:lpstr>Перспективи розвитку:  </vt:lpstr>
      <vt:lpstr>Дякуємо за увагу!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Богдана</dc:creator>
  <cp:lastModifiedBy>Оля</cp:lastModifiedBy>
  <cp:revision>75</cp:revision>
  <dcterms:created xsi:type="dcterms:W3CDTF">2016-02-20T07:01:21Z</dcterms:created>
  <dcterms:modified xsi:type="dcterms:W3CDTF">2016-02-23T16:47:59Z</dcterms:modified>
</cp:coreProperties>
</file>