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81" r:id="rId14"/>
    <p:sldId id="285" r:id="rId15"/>
    <p:sldId id="286" r:id="rId16"/>
    <p:sldId id="270" r:id="rId17"/>
    <p:sldId id="283" r:id="rId18"/>
    <p:sldId id="282" r:id="rId19"/>
    <p:sldId id="284" r:id="rId20"/>
    <p:sldId id="274" r:id="rId21"/>
    <p:sldId id="271" r:id="rId22"/>
    <p:sldId id="272" r:id="rId23"/>
    <p:sldId id="273" r:id="rId24"/>
    <p:sldId id="275" r:id="rId25"/>
    <p:sldId id="276" r:id="rId26"/>
    <p:sldId id="277" r:id="rId27"/>
    <p:sldId id="278" r:id="rId28"/>
    <p:sldId id="279" r:id="rId29"/>
    <p:sldId id="280" r:id="rId30"/>
    <p:sldId id="287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08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47CFD7-F441-40D0-8B9B-6E8C8CC3D8F1}" type="datetimeFigureOut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68603A-D65F-495C-84AF-D9742C3B8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7781D7-2EE5-4D7C-9306-2C339A7CF1C9}" type="datetimeFigureOut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3FB37C-2236-4864-9E56-012772AAF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F37FA6-4663-42DA-982A-21D065E0553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  <p:sp>
        <p:nvSpPr>
          <p:cNvPr id="17412" name="Місце для нижнього колонтитула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    </a:t>
            </a: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3608B0-02C7-4AEA-BBA2-125EB057916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  <p:sp>
        <p:nvSpPr>
          <p:cNvPr id="21508" name="Місце для нижнього колонтитула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6C65CD-A1B8-49DA-9C10-F0A7F304788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  <p:sp>
        <p:nvSpPr>
          <p:cNvPr id="23556" name="Місце для нижнього колонтитула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DE138F-A3CC-46A7-89F1-DA52F2F85AD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  <p:sp>
        <p:nvSpPr>
          <p:cNvPr id="25604" name="Місце для нижнього колонтитула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B990C9-0C4E-4189-9DBA-89D56717701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  <p:sp>
        <p:nvSpPr>
          <p:cNvPr id="28676" name="Місце для нижнього колонтитула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D235E1-CB34-4C26-9EB5-BB6A3827648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  <p:sp>
        <p:nvSpPr>
          <p:cNvPr id="30724" name="Місце для нижнього колонтитула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4FC7AE-1A30-464D-B215-676EF6AD387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  <p:sp>
        <p:nvSpPr>
          <p:cNvPr id="32772" name="Місце для нижнього колонтитула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6D4DD1-47D1-4432-B525-1D2B090F41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/>
          </a:p>
        </p:txBody>
      </p:sp>
      <p:sp>
        <p:nvSpPr>
          <p:cNvPr id="34820" name="Місце для нижнього колонтитула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7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61EB2-786D-4506-B8A7-4BCA185CF18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/>
          </a:p>
        </p:txBody>
      </p:sp>
      <p:sp>
        <p:nvSpPr>
          <p:cNvPr id="36868" name="Місце для нижнього колонтитула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0B1FC-3D7A-436E-9C7B-CBFDC4C2AB38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2E97-E3D7-4DA5-B5E1-4E4A71A5D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479AD-713E-4226-9CCF-969C62319470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31EE6-DBFD-45A7-B8A1-FD77BBC27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F701D-5196-433B-91B9-984751FB458F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D398-5894-4E14-A0BB-207FBE147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98C1D-5A64-479B-A097-97AE56086595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1249E-9E0C-4F56-9924-AEC440AAD1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3E06-26E3-4EE5-AF59-F2CFF8E6F9DC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79655-90B1-4A59-8D6D-F2DD3C792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BC602-34C6-49A5-A3E8-3356D3AC56FD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450CB-965E-49A1-8824-3F939EC65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3F184-2E9F-4A93-88ED-6CBEBBAE1727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6F641-37D3-4AF7-A7EF-E45266F60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EA43F-9A14-4A06-95B7-655D1FBBBB14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E4534-6CCE-4BB7-8AA7-A43858EC7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5FA09-3E3B-408C-86E9-B14ACE89218A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2D395-0FEE-4C56-B3F9-01A3C22F0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0B87D-5658-4A42-AE63-AF2EF762C997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4A7FE-DC11-4186-B4C1-509B66176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FA462-FDCA-4F70-8BE6-7824030174C8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AA8A-C7D4-4277-A4E7-69EA059B9D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ru-RU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75B9BC-93B5-41E8-A5F8-76D9FC15356F}" type="datetime1">
              <a:rPr lang="ru-RU"/>
              <a:pPr>
                <a:defRPr/>
              </a:pPr>
              <a:t>13.02.2012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01D3D2-565A-42B3-828C-21C0B45F1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750" y="3141663"/>
            <a:ext cx="8134350" cy="3240087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4900" dirty="0" err="1" smtClean="0">
                <a:solidFill>
                  <a:schemeClr val="bg1"/>
                </a:solidFill>
              </a:rPr>
              <a:t>Наукова</a:t>
            </a:r>
            <a:r>
              <a:rPr lang="ru-RU" sz="4900" dirty="0" smtClean="0">
                <a:solidFill>
                  <a:schemeClr val="bg1"/>
                </a:solidFill>
              </a:rPr>
              <a:t> робота </a:t>
            </a:r>
            <a:br>
              <a:rPr lang="ru-RU" sz="49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/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3600" dirty="0" err="1" smtClean="0">
                <a:solidFill>
                  <a:schemeClr val="bg1"/>
                </a:solidFill>
              </a:rPr>
              <a:t>Нац</a:t>
            </a:r>
            <a:r>
              <a:rPr lang="uk-UA" sz="3600" dirty="0" err="1" smtClean="0">
                <a:solidFill>
                  <a:schemeClr val="bg1"/>
                </a:solidFill>
              </a:rPr>
              <a:t>іональний</a:t>
            </a:r>
            <a:r>
              <a:rPr lang="uk-UA" sz="3600" dirty="0" smtClean="0">
                <a:solidFill>
                  <a:schemeClr val="bg1"/>
                </a:solidFill>
              </a:rPr>
              <a:t> університет </a:t>
            </a:r>
            <a:br>
              <a:rPr lang="uk-UA" sz="3600" dirty="0" smtClean="0">
                <a:solidFill>
                  <a:schemeClr val="bg1"/>
                </a:solidFill>
              </a:rPr>
            </a:br>
            <a:r>
              <a:rPr lang="uk-UA" sz="3600" dirty="0" smtClean="0">
                <a:solidFill>
                  <a:schemeClr val="bg1"/>
                </a:solidFill>
              </a:rPr>
              <a:t>«Острозька академія»</a:t>
            </a:r>
            <a:br>
              <a:rPr lang="uk-UA" sz="3600" dirty="0" smtClean="0">
                <a:solidFill>
                  <a:schemeClr val="bg1"/>
                </a:solidFill>
              </a:rPr>
            </a:br>
            <a:r>
              <a:rPr lang="uk-UA" sz="4000" dirty="0" smtClean="0">
                <a:solidFill>
                  <a:schemeClr val="bg1"/>
                </a:solidFill>
              </a:rPr>
              <a:t/>
            </a:r>
            <a:br>
              <a:rPr lang="uk-UA" sz="4000" dirty="0" smtClean="0">
                <a:solidFill>
                  <a:schemeClr val="bg1"/>
                </a:solidFill>
              </a:rPr>
            </a:br>
            <a:r>
              <a:rPr lang="uk-UA" sz="4000" dirty="0" smtClean="0">
                <a:solidFill>
                  <a:schemeClr val="bg1"/>
                </a:solidFill>
              </a:rPr>
              <a:t>2011 р.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0A7448-8322-4717-BACB-AD3F5A3693AA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825" y="188913"/>
            <a:ext cx="85693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Кількість студентів-учасників підсумкових конференцій Всеукраїнських конкурсів студентських НДР у 2009-2011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р.р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«Острозька академія», осіб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408113"/>
            <a:ext cx="85725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8C0672-A331-45FB-B6B3-291FCEEC87B6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825" y="188913"/>
            <a:ext cx="8569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Кількість опублікованих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статтей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за участю студентів у 2009-2011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р.р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«Острозька академія»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1111250"/>
            <a:ext cx="86931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ctrTitle"/>
          </p:nvPr>
        </p:nvSpPr>
        <p:spPr>
          <a:xfrm>
            <a:off x="539750" y="3141663"/>
            <a:ext cx="8134350" cy="1582737"/>
          </a:xfrm>
        </p:spPr>
        <p:txBody>
          <a:bodyPr/>
          <a:lstStyle/>
          <a:p>
            <a:pPr algn="l" eaLnBrk="1" hangingPunct="1"/>
            <a:r>
              <a:rPr lang="ru-RU" sz="4900" smtClean="0">
                <a:solidFill>
                  <a:schemeClr val="bg1"/>
                </a:solidFill>
              </a:rPr>
              <a:t>Робота наукових підрозділів</a:t>
            </a:r>
            <a:endParaRPr lang="ru-RU" sz="4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594E86-8C2D-4629-8C80-8BC8F52EA750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Енциклопедія «Острозька академія» - результат роботи центру вивчення спадщини «Острозької академії»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3" y="1025525"/>
            <a:ext cx="4608512" cy="5499100"/>
          </a:xfrm>
          <a:prstGeom prst="rect">
            <a:avLst/>
          </a:prstGeom>
          <a:ln>
            <a:noFill/>
          </a:ln>
          <a:effectLst>
            <a:outerShdw blurRad="609600" dir="5220000" algn="tl" rotWithShape="0">
              <a:schemeClr val="bg1">
                <a:alpha val="14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C8319A-2846-4DC6-81D9-14C0A7B63C05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r>
              <a:rPr lang="ru-RU" sz="1600" b="1">
                <a:solidFill>
                  <a:schemeClr val="bg1"/>
                </a:solidFill>
              </a:rPr>
              <a:t>/2031</a:t>
            </a:r>
          </a:p>
        </p:txBody>
      </p:sp>
      <p:sp>
        <p:nvSpPr>
          <p:cNvPr id="37890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8" name="Picture 4" descr="C:\Users\yura\AppData\Local\Temp\Rar$DR08.113\Фото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43790">
            <a:off x="-233363" y="1379538"/>
            <a:ext cx="3168651" cy="505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9" name="Picture 5" descr="C:\Users\yura\AppData\Local\Temp\Rar$DR08.113\Фото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86251">
            <a:off x="5989638" y="1995488"/>
            <a:ext cx="3132137" cy="46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6" name="Picture 2" descr="C:\Users\yura\AppData\Local\Temp\Rar$DR08.113\Фото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33546">
            <a:off x="4586288" y="1574800"/>
            <a:ext cx="3238500" cy="508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7" name="Picture 3" descr="C:\Users\yura\AppData\Local\Temp\Rar$DR08.113\Фото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1692275"/>
            <a:ext cx="3159125" cy="506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5" name="TextBox 4"/>
          <p:cNvSpPr txBox="1"/>
          <p:nvPr/>
        </p:nvSpPr>
        <p:spPr>
          <a:xfrm>
            <a:off x="250825" y="188913"/>
            <a:ext cx="85693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Коран. Переклад з арабської та коментарі Михайла Якубовича.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Медіна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1432/2011.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4799D4-3BD4-49C5-9161-8AA971978696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365125"/>
            <a:ext cx="8569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Міністр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Табачник Д. М.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відвідав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лабораторію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перекладу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сакральних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текстів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891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44600"/>
            <a:ext cx="9144000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A45C77-0E47-448E-AB01-15D368CB477B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Отець Рафаїл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Торкуняк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перекладач «Острозької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біблії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 сучасною українською мовою.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993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1196975"/>
            <a:ext cx="7751763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892FFC-0850-43C5-AB6B-71214314B3E8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Фрідріх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Джонсон –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керівник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науково-дослідної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лабораторії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когнітивної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психології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6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1196975"/>
            <a:ext cx="7751763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2BB9BB-8FDE-4A8F-B612-C591D0FC08EF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Інна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Шостак – директор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інституту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соціальних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досліджень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9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2425" y="1149350"/>
            <a:ext cx="5497513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2AE65A-27B8-4789-B98B-85A5734D4A30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Опитування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інституту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соціальних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досліджень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населення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30-ти км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зони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щодо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питання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добудови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додаткових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блоків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ХАЕС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812471" y="2060848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7544" y="1484784"/>
            <a:ext cx="4572000" cy="3248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70721B-2C96-4B04-A62E-35D1D1749A31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8913"/>
            <a:ext cx="8785225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ctrTitle"/>
          </p:nvPr>
        </p:nvSpPr>
        <p:spPr>
          <a:xfrm>
            <a:off x="539750" y="3141663"/>
            <a:ext cx="8134350" cy="1582737"/>
          </a:xfrm>
        </p:spPr>
        <p:txBody>
          <a:bodyPr/>
          <a:lstStyle/>
          <a:p>
            <a:pPr algn="l" eaLnBrk="1" hangingPunct="1"/>
            <a:r>
              <a:rPr lang="ru-RU" sz="4900" smtClean="0">
                <a:solidFill>
                  <a:schemeClr val="bg1"/>
                </a:solidFill>
              </a:rPr>
              <a:t>Міжнародна співпраця</a:t>
            </a:r>
            <a:endParaRPr lang="ru-RU" sz="4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26166-F373-4A8D-B7B9-D5605AE94FFA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1"/>
                </a:solidFill>
                <a:latin typeface="+mn-lt"/>
              </a:rPr>
              <a:t>Участь делегації Острозької академії (проф. П.М. </a:t>
            </a:r>
            <a:r>
              <a:rPr lang="uk-UA" dirty="0" err="1">
                <a:solidFill>
                  <a:schemeClr val="bg1"/>
                </a:solidFill>
                <a:latin typeface="+mn-lt"/>
              </a:rPr>
              <a:t>Кралюк</a:t>
            </a:r>
            <a:r>
              <a:rPr lang="uk-UA" dirty="0">
                <a:solidFill>
                  <a:schemeClr val="bg1"/>
                </a:solidFill>
                <a:latin typeface="+mn-lt"/>
              </a:rPr>
              <a:t>, доц. Г. В. </a:t>
            </a:r>
            <a:r>
              <a:rPr lang="uk-UA" dirty="0" err="1">
                <a:solidFill>
                  <a:schemeClr val="bg1"/>
                </a:solidFill>
                <a:latin typeface="+mn-lt"/>
              </a:rPr>
              <a:t>Крайчинська</a:t>
            </a:r>
            <a:r>
              <a:rPr lang="uk-UA" dirty="0">
                <a:solidFill>
                  <a:schemeClr val="bg1"/>
                </a:solidFill>
                <a:latin typeface="+mn-lt"/>
              </a:rPr>
              <a:t>, ст. </a:t>
            </a:r>
            <a:r>
              <a:rPr lang="uk-UA" dirty="0" err="1">
                <a:solidFill>
                  <a:schemeClr val="bg1"/>
                </a:solidFill>
                <a:latin typeface="+mn-lt"/>
              </a:rPr>
              <a:t>викл</a:t>
            </a:r>
            <a:r>
              <a:rPr lang="uk-UA" dirty="0">
                <a:solidFill>
                  <a:schemeClr val="bg1"/>
                </a:solidFill>
                <a:latin typeface="+mn-lt"/>
              </a:rPr>
              <a:t>. М.М. Якубович) у спільній міжнародній конференції «Проблеми політики регіонального розвитку» (</a:t>
            </a:r>
            <a:r>
              <a:rPr lang="uk-UA" dirty="0" err="1">
                <a:solidFill>
                  <a:schemeClr val="bg1"/>
                </a:solidFill>
                <a:latin typeface="+mn-lt"/>
              </a:rPr>
              <a:t>Островець-Швєнтокшиський</a:t>
            </a:r>
            <a:r>
              <a:rPr lang="uk-UA" dirty="0">
                <a:solidFill>
                  <a:schemeClr val="bg1"/>
                </a:solidFill>
                <a:latin typeface="+mn-lt"/>
              </a:rPr>
              <a:t>, травень 2011 р.).</a:t>
            </a:r>
            <a:endParaRPr lang="ru-RU" dirty="0">
              <a:solidFill>
                <a:schemeClr val="bg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1350963"/>
            <a:ext cx="8602662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1343025"/>
            <a:ext cx="860266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2060575"/>
            <a:ext cx="86026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335088"/>
            <a:ext cx="864235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588858-B1E2-4E89-B4ED-A2C3ED47F7FB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Участь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к.і.н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М. М. Якубовича на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конференції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Внесок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Королівства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Саудівська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Аравія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розвиток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ісламського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світу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 (Мекка-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Медіна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Саудівська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Аравія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).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 rot="477843">
            <a:off x="-1328068" y="1514430"/>
            <a:ext cx="7236296" cy="4727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 rot="21302733">
            <a:off x="3212771" y="1844617"/>
            <a:ext cx="6840252" cy="4560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65AFD4-9804-4B24-B5F2-39FE6ABBA3B0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Участь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к.і.н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М. М. Якубовича у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конференції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Культури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підтримку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людяності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 (Тегеран, листопад 2011).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95536" y="1556792"/>
            <a:ext cx="5591605" cy="4193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887594" y="1041480"/>
            <a:ext cx="3788862" cy="5051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2C719C-9646-4DFE-8675-AF320FF06D84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220663"/>
            <a:ext cx="8569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Делегація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посольства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республіки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Індонезія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стінах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"ОА"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813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C65845-E5D2-4387-9D46-554647AE74C7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Посол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Індонезії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Україні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та ректор НАУ "ОА" 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оточені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студентів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університету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9155" name="Рисунок 1"/>
          <p:cNvPicPr>
            <a:picLocks noChangeAspect="1"/>
          </p:cNvPicPr>
          <p:nvPr/>
        </p:nvPicPr>
        <p:blipFill>
          <a:blip r:embed="rId2"/>
          <a:srcRect t="5270"/>
          <a:stretch>
            <a:fillRect/>
          </a:stretch>
        </p:blipFill>
        <p:spPr bwMode="auto">
          <a:xfrm>
            <a:off x="0" y="908050"/>
            <a:ext cx="91440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2C784D-F965-438A-A5A4-BB40E50F3232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Канадські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учасники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міжнародної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обмінної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волонтерської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програми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"Канада.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Світ.Молодь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."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проводять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акцію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збереження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навколишнього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середовища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"ОА"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0179" name="Рисунок 3"/>
          <p:cNvPicPr>
            <a:picLocks noChangeAspect="1"/>
          </p:cNvPicPr>
          <p:nvPr/>
        </p:nvPicPr>
        <p:blipFill>
          <a:blip r:embed="rId2"/>
          <a:srcRect t="24510" b="2"/>
          <a:stretch>
            <a:fillRect/>
          </a:stretch>
        </p:blipFill>
        <p:spPr bwMode="auto">
          <a:xfrm>
            <a:off x="0" y="1204913"/>
            <a:ext cx="9144000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E9FBBF-F190-486B-B3AE-1E7F21A3A6F1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333375"/>
            <a:ext cx="8569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ноземні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студенти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стінах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Острозької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академії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1203" name="Рисунок 1"/>
          <p:cNvPicPr>
            <a:picLocks noChangeAspect="1"/>
          </p:cNvPicPr>
          <p:nvPr/>
        </p:nvPicPr>
        <p:blipFill>
          <a:blip r:embed="rId2"/>
          <a:srcRect t="11369" b="3873"/>
          <a:stretch>
            <a:fillRect/>
          </a:stretch>
        </p:blipFill>
        <p:spPr bwMode="auto">
          <a:xfrm>
            <a:off x="0" y="1074738"/>
            <a:ext cx="9144000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D2A069-57E8-4BD6-8C31-9CA205A626D8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292100"/>
            <a:ext cx="8569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Представники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"ОА" на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міжнародній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конференції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 м.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Монтреаль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Канада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2227" name="Рисунок 3"/>
          <p:cNvPicPr>
            <a:picLocks noChangeAspect="1"/>
          </p:cNvPicPr>
          <p:nvPr/>
        </p:nvPicPr>
        <p:blipFill>
          <a:blip r:embed="rId2"/>
          <a:srcRect t="1807" b="12613"/>
          <a:stretch>
            <a:fillRect/>
          </a:stretch>
        </p:blipFill>
        <p:spPr bwMode="auto">
          <a:xfrm>
            <a:off x="0" y="1000125"/>
            <a:ext cx="9144000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1"/>
          <p:cNvPicPr>
            <a:picLocks noChangeAspect="1"/>
          </p:cNvPicPr>
          <p:nvPr/>
        </p:nvPicPr>
        <p:blipFill>
          <a:blip r:embed="rId2"/>
          <a:srcRect t="14240"/>
          <a:stretch>
            <a:fillRect/>
          </a:stretch>
        </p:blipFill>
        <p:spPr bwMode="auto">
          <a:xfrm>
            <a:off x="0" y="976313"/>
            <a:ext cx="914400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21BAB-BB07-4BEB-AF74-7664CAAD7DFC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115888"/>
            <a:ext cx="8569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Посол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Канади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Україні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Даніель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Карон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та ректор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"ОА"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садять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липу у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студенстському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парку.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6F0934-DBEE-445B-ADD8-DEA473D9E927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825" y="188913"/>
            <a:ext cx="8569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Фінансування НДДКР у 2009-2011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р.р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«Острозька академія», тис.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грн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1268413"/>
            <a:ext cx="84978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825" y="1196975"/>
            <a:ext cx="85693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1.Відсутність бюджетного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фінансування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Лабораторії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перекладів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сакральних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текстів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Проект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досліджень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запропонований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Лабораторією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було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схвалено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Міністерством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Освіти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і Науки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України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наказом № 686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від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22. 07. 2009 р. і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передбачено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його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фінансування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 державного бюджету,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однак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він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не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був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профінансований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На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даний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час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дослідження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Лабораторії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частково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фінансуються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НаУОА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але в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більшості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випадків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здійснюються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волонтерських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засадах.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Пропонується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здійснювати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фінансування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цього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важливого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проекту.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2.Неможливість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повноцінного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залучення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іноземних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спеціалістів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здійснення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наукових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досліджень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оскільки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дипломи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отримані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за кордоном,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вимагають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складної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процедури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нострифікації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3.Розробити систему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стимулів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які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б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сприяли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створенню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українських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наукових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фахових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видань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котрі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б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індексувалися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зарубіжних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науковометричних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ресурсах.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Зокрема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пропонується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прирівняти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статті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 таких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виданнях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до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фахових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видань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зареєстрованих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ВАК (ДАК).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4.Зобов’язати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УкрІНТІ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створити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всеукраїнському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рівні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електронну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систему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фахових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видань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гуманітарних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наук, яка б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індексувалася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зарубіжних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науковометричних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ресурсах.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5.Реформувати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УкрІНТІ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запровадивши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 ним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електронну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систему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обміну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документації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зокрема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звітної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850" y="260350"/>
            <a:ext cx="8569325" cy="985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ОСНОВНІ ТРУДНОЩІ ТА НЕДОЛІКИ В ОРГАНІЗАЦІЇ ДОСЛІДЖЕНЬ ТА ВПРОВАДЖЕННЯ, ПРОПОЗИЦІЇ ЩОДО ЇХ УСУНЕННЯ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EEA590-6AB8-452F-9293-BF493CF3716D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825" y="188913"/>
            <a:ext cx="8569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Опубл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іковано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монографій протягом 2009-2011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р.р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«Острозька </a:t>
            </a:r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академія»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120775"/>
            <a:ext cx="85725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839A8-D6AF-42A7-B5B3-5067DD2B5E74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825" y="188913"/>
            <a:ext cx="8569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Матеріально-технічне забезпечення наукової та науково-технічної діяльності у 2009-2011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р.р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«Острозька академія», тис.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грн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1190625"/>
            <a:ext cx="8645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>
          <a:xfrm>
            <a:off x="539750" y="3141663"/>
            <a:ext cx="8134350" cy="3240087"/>
          </a:xfrm>
        </p:spPr>
        <p:txBody>
          <a:bodyPr/>
          <a:lstStyle/>
          <a:p>
            <a:pPr algn="l" eaLnBrk="1" hangingPunct="1"/>
            <a:r>
              <a:rPr lang="ru-RU" sz="4900" smtClean="0">
                <a:solidFill>
                  <a:schemeClr val="bg1"/>
                </a:solidFill>
              </a:rPr>
              <a:t>Наукова робота студентів </a:t>
            </a:r>
            <a:br>
              <a:rPr lang="ru-RU" sz="49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/>
            </a:r>
            <a:br>
              <a:rPr lang="ru-RU" sz="4000" smtClean="0">
                <a:solidFill>
                  <a:schemeClr val="bg1"/>
                </a:solidFill>
              </a:rPr>
            </a:br>
            <a:endParaRPr lang="ru-RU" sz="4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F8C874-47E6-4F70-B64E-CF4B13CF349C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825" y="188913"/>
            <a:ext cx="8569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Кількість студентів, які беруть участь у виконання НДДКР у 2009-2011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р.р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«Острозька академія», осіб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192213"/>
            <a:ext cx="85725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426126-CC3B-455E-927D-5C947169797D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825" y="188913"/>
            <a:ext cx="8569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Кількість студентів-учасників 2 туру олімпіад у 2009-2011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р.р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«Острозька академія», осіб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041400"/>
            <a:ext cx="85725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Місце для номера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686550" y="644842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EB1BB7-3058-4AEF-AE25-74FEF8F5C6A2}" type="slidenum">
              <a:rPr lang="ru-RU" sz="1600" b="1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r>
              <a:rPr lang="ru-RU" sz="1600" b="1">
                <a:solidFill>
                  <a:schemeClr val="bg1"/>
                </a:solidFill>
              </a:rPr>
              <a:t>/31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825" y="188913"/>
            <a:ext cx="8569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Кількість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студентів-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переможц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ів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які одержали нагороди за результатами 2 туру олімпіад за 2009-2011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р.р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у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«Острозька академія», осіб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90625"/>
            <a:ext cx="850423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504</Words>
  <Application>Microsoft Office PowerPoint</Application>
  <PresentationFormat>Экран (4:3)</PresentationFormat>
  <Paragraphs>78</Paragraphs>
  <Slides>30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Тема Office</vt:lpstr>
      <vt:lpstr>Наукова робота   Національний університет  «Острозька академія»  2011 р.</vt:lpstr>
      <vt:lpstr>Слайд 2</vt:lpstr>
      <vt:lpstr>Слайд 3</vt:lpstr>
      <vt:lpstr>Слайд 4</vt:lpstr>
      <vt:lpstr>Слайд 5</vt:lpstr>
      <vt:lpstr>Наукова робота студентів   </vt:lpstr>
      <vt:lpstr>Слайд 7</vt:lpstr>
      <vt:lpstr>Слайд 8</vt:lpstr>
      <vt:lpstr>Слайд 9</vt:lpstr>
      <vt:lpstr>Слайд 10</vt:lpstr>
      <vt:lpstr>Слайд 11</vt:lpstr>
      <vt:lpstr>Робота наукових підрозділів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Міжнародна співпраця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Наукова робота  Національний університет «Острозька академія»  2011 р.</dc:title>
  <dc:creator>yura</dc:creator>
  <cp:lastModifiedBy>www.PHILka.RU</cp:lastModifiedBy>
  <cp:revision>42</cp:revision>
  <dcterms:created xsi:type="dcterms:W3CDTF">2012-02-12T09:43:39Z</dcterms:created>
  <dcterms:modified xsi:type="dcterms:W3CDTF">2012-02-13T15:32:40Z</dcterms:modified>
</cp:coreProperties>
</file>