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82" r:id="rId6"/>
    <p:sldId id="260" r:id="rId7"/>
    <p:sldId id="261" r:id="rId8"/>
    <p:sldId id="264" r:id="rId9"/>
    <p:sldId id="283" r:id="rId10"/>
    <p:sldId id="263" r:id="rId11"/>
    <p:sldId id="262" r:id="rId12"/>
    <p:sldId id="265" r:id="rId13"/>
    <p:sldId id="266" r:id="rId14"/>
    <p:sldId id="267" r:id="rId15"/>
    <p:sldId id="279" r:id="rId16"/>
    <p:sldId id="268" r:id="rId17"/>
    <p:sldId id="269" r:id="rId18"/>
    <p:sldId id="280" r:id="rId19"/>
    <p:sldId id="270" r:id="rId20"/>
    <p:sldId id="271" r:id="rId21"/>
    <p:sldId id="281" r:id="rId22"/>
    <p:sldId id="272" r:id="rId23"/>
    <p:sldId id="284" r:id="rId24"/>
    <p:sldId id="273" r:id="rId25"/>
    <p:sldId id="285" r:id="rId26"/>
    <p:sldId id="274" r:id="rId27"/>
    <p:sldId id="275" r:id="rId28"/>
    <p:sldId id="276" r:id="rId29"/>
    <p:sldId id="277" r:id="rId30"/>
    <p:sldId id="278"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C75CB6FA-2579-445D-A07A-E8DB80B3E327}">
          <p14:sldIdLst>
            <p14:sldId id="256"/>
          </p14:sldIdLst>
        </p14:section>
        <p14:section name="Розділ без заголовка" id="{6123B1E6-5A55-4934-AA42-BD8829902A37}">
          <p14:sldIdLst>
            <p14:sldId id="257"/>
            <p14:sldId id="258"/>
            <p14:sldId id="259"/>
            <p14:sldId id="282"/>
            <p14:sldId id="260"/>
            <p14:sldId id="261"/>
            <p14:sldId id="264"/>
            <p14:sldId id="283"/>
            <p14:sldId id="263"/>
            <p14:sldId id="262"/>
            <p14:sldId id="265"/>
            <p14:sldId id="266"/>
            <p14:sldId id="267"/>
            <p14:sldId id="279"/>
            <p14:sldId id="268"/>
            <p14:sldId id="269"/>
            <p14:sldId id="280"/>
            <p14:sldId id="270"/>
            <p14:sldId id="271"/>
            <p14:sldId id="281"/>
            <p14:sldId id="272"/>
            <p14:sldId id="284"/>
            <p14:sldId id="273"/>
            <p14:sldId id="285"/>
            <p14:sldId id="274"/>
            <p14:sldId id="275"/>
            <p14:sldId id="276"/>
            <p14:sldId id="277"/>
            <p14:sldId id="278"/>
            <p14:sldId id="2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4F8"/>
    <a:srgbClr val="C0C0C0"/>
    <a:srgbClr val="DDDDDD"/>
    <a:srgbClr val="CC0000"/>
    <a:srgbClr val="8D1515"/>
    <a:srgbClr val="FF505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90" d="100"/>
          <a:sy n="90" d="100"/>
        </p:scale>
        <p:origin x="5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ata5.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0C9CA-A6C0-4393-83EA-A50C089E2DC3}"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ru-RU"/>
        </a:p>
      </dgm:t>
    </dgm:pt>
    <dgm:pt modelId="{5252251A-77C4-4D86-8F53-25550B74094B}">
      <dgm:prSet phldrT="[Текст]" custT="1"/>
      <dgm:spPr/>
      <dgm:t>
        <a:bodyPr/>
        <a:lstStyle/>
        <a:p>
          <a:pPr algn="ctr"/>
          <a:r>
            <a:rPr lang="uk-UA" sz="2000" b="1" dirty="0"/>
            <a:t>проведення всіх масових (культурних, розважальних, спортивних,  соціальних, релігійних, рекламних та інших) заходів, у яких бере    участь </a:t>
          </a:r>
          <a:r>
            <a:rPr lang="uk-UA" sz="2800" b="1" i="1" u="sng" dirty="0"/>
            <a:t>понад 10 осіб</a:t>
          </a:r>
          <a:r>
            <a:rPr lang="uk-UA" sz="2000" b="1" dirty="0"/>
            <a:t>, крім заходів, необхідних для забезпечення    роботи органів державної влади та органів місцевого самоврядування (</a:t>
          </a:r>
          <a:r>
            <a:rPr lang="uk-UA" sz="2000" b="1" i="1" u="none" dirty="0"/>
            <a:t>з 17.03.2020 )</a:t>
          </a:r>
          <a:endParaRPr lang="ru-RU" sz="2000" dirty="0"/>
        </a:p>
      </dgm:t>
    </dgm:pt>
    <dgm:pt modelId="{B3FFAD82-6660-433E-8444-62CA63F97B85}" type="parTrans" cxnId="{B14C5EA1-F0FC-4A7C-948B-10BFE915087E}">
      <dgm:prSet/>
      <dgm:spPr/>
      <dgm:t>
        <a:bodyPr/>
        <a:lstStyle/>
        <a:p>
          <a:endParaRPr lang="ru-RU"/>
        </a:p>
      </dgm:t>
    </dgm:pt>
    <dgm:pt modelId="{B06EC0F5-B13C-40F4-A978-0F8CDAEA4987}" type="sibTrans" cxnId="{B14C5EA1-F0FC-4A7C-948B-10BFE915087E}">
      <dgm:prSet/>
      <dgm:spPr/>
      <dgm:t>
        <a:bodyPr/>
        <a:lstStyle/>
        <a:p>
          <a:endParaRPr lang="ru-RU"/>
        </a:p>
      </dgm:t>
    </dgm:pt>
    <dgm:pt modelId="{2C42EED3-8ED0-4A3A-966E-6147B46FAE68}">
      <dgm:prSet phldrT="[Текст]" custT="1"/>
      <dgm:spPr/>
      <dgm:t>
        <a:bodyPr/>
        <a:lstStyle/>
        <a:p>
          <a:pPr algn="ctr">
            <a:spcBef>
              <a:spcPts val="2400"/>
            </a:spcBef>
          </a:pPr>
          <a:r>
            <a:rPr lang="uk-UA" sz="1800" b="1" dirty="0"/>
            <a:t>           </a:t>
          </a:r>
          <a:r>
            <a:rPr lang="uk-UA" sz="2000" b="1" dirty="0"/>
            <a:t>роботу суб’єктів господарювання, яка передбачає приймання відвідувачів,                                                                                                      зокрема закладів громадського харчування торговельно-розважальних       центрів, інших закладів розважальної діяльності, фітнес-центрів, закладів культури, торговельного і побутового обслуговування населення</a:t>
          </a:r>
          <a:r>
            <a:rPr lang="uk-UA" sz="1800" b="1" dirty="0"/>
            <a:t> </a:t>
          </a:r>
          <a:endParaRPr lang="ru-RU" sz="2000" dirty="0"/>
        </a:p>
      </dgm:t>
    </dgm:pt>
    <dgm:pt modelId="{60900CCC-3736-436D-A4A8-42AC08E356F4}" type="parTrans" cxnId="{FBD25D29-E630-4ED6-81E8-4F443E446A9F}">
      <dgm:prSet/>
      <dgm:spPr/>
      <dgm:t>
        <a:bodyPr/>
        <a:lstStyle/>
        <a:p>
          <a:endParaRPr lang="ru-RU"/>
        </a:p>
      </dgm:t>
    </dgm:pt>
    <dgm:pt modelId="{5E14AC8E-BAD3-4F7C-9CDC-3468CF62598A}" type="sibTrans" cxnId="{FBD25D29-E630-4ED6-81E8-4F443E446A9F}">
      <dgm:prSet/>
      <dgm:spPr/>
      <dgm:t>
        <a:bodyPr/>
        <a:lstStyle/>
        <a:p>
          <a:endParaRPr lang="ru-RU"/>
        </a:p>
      </dgm:t>
    </dgm:pt>
    <dgm:pt modelId="{661CAE82-13B7-4905-999D-CC9E53B102CF}">
      <dgm:prSet phldrT="[Текст]" custT="1"/>
      <dgm:spPr/>
      <dgm:t>
        <a:bodyPr/>
        <a:lstStyle/>
        <a:p>
          <a:r>
            <a:rPr lang="uk-UA" sz="2800" b="1" dirty="0"/>
            <a:t>відвідування закладів освіти її здобувачами до 24.04.2020</a:t>
          </a:r>
          <a:endParaRPr lang="ru-RU" sz="2800" dirty="0"/>
        </a:p>
      </dgm:t>
    </dgm:pt>
    <dgm:pt modelId="{BB3DF30B-4F66-4173-BDE4-51FAEC6A5E3A}" type="sibTrans" cxnId="{D6FC1F9A-530A-4A72-93D0-57B6899D7DFC}">
      <dgm:prSet/>
      <dgm:spPr/>
      <dgm:t>
        <a:bodyPr/>
        <a:lstStyle/>
        <a:p>
          <a:endParaRPr lang="ru-RU"/>
        </a:p>
      </dgm:t>
    </dgm:pt>
    <dgm:pt modelId="{8E272D4A-A9AE-4383-8155-F94A7B469542}" type="parTrans" cxnId="{D6FC1F9A-530A-4A72-93D0-57B6899D7DFC}">
      <dgm:prSet/>
      <dgm:spPr/>
      <dgm:t>
        <a:bodyPr/>
        <a:lstStyle/>
        <a:p>
          <a:endParaRPr lang="ru-RU"/>
        </a:p>
      </dgm:t>
    </dgm:pt>
    <dgm:pt modelId="{37473063-E7A3-460E-8AED-579ECF02D68A}" type="pres">
      <dgm:prSet presAssocID="{FE40C9CA-A6C0-4393-83EA-A50C089E2DC3}" presName="linearFlow" presStyleCnt="0">
        <dgm:presLayoutVars>
          <dgm:dir/>
          <dgm:resizeHandles val="exact"/>
        </dgm:presLayoutVars>
      </dgm:prSet>
      <dgm:spPr/>
    </dgm:pt>
    <dgm:pt modelId="{B56776E3-2A20-4341-8A56-AAE9CE89C00D}" type="pres">
      <dgm:prSet presAssocID="{661CAE82-13B7-4905-999D-CC9E53B102CF}" presName="composite" presStyleCnt="0"/>
      <dgm:spPr/>
    </dgm:pt>
    <dgm:pt modelId="{8D958F56-171B-41AD-AB6C-5F59BFF90A4F}" type="pres">
      <dgm:prSet presAssocID="{661CAE82-13B7-4905-999D-CC9E53B102CF}" presName="imgShp" presStyleLbl="fgImgPlace1" presStyleIdx="0" presStyleCnt="3" custLinFactNeighborX="-26539" custLinFactNeighborY="-986"/>
      <dgm:spPr>
        <a:prstGeom prst="rect">
          <a:avLst/>
        </a:prstGeom>
        <a:blipFill rotWithShape="0">
          <a:blip xmlns:r="http://schemas.openxmlformats.org/officeDocument/2006/relationships" r:embed="rId1"/>
          <a:stretch>
            <a:fillRect/>
          </a:stretch>
        </a:blipFill>
      </dgm:spPr>
    </dgm:pt>
    <dgm:pt modelId="{542CE007-2383-4451-BE50-24C838A94248}" type="pres">
      <dgm:prSet presAssocID="{661CAE82-13B7-4905-999D-CC9E53B102CF}" presName="txShp" presStyleLbl="node1" presStyleIdx="0" presStyleCnt="3" custScaleX="115652">
        <dgm:presLayoutVars>
          <dgm:bulletEnabled val="1"/>
        </dgm:presLayoutVars>
      </dgm:prSet>
      <dgm:spPr/>
    </dgm:pt>
    <dgm:pt modelId="{08CDD8F8-F460-4240-AA39-678C84822369}" type="pres">
      <dgm:prSet presAssocID="{BB3DF30B-4F66-4173-BDE4-51FAEC6A5E3A}" presName="spacing" presStyleCnt="0"/>
      <dgm:spPr/>
    </dgm:pt>
    <dgm:pt modelId="{0E429361-3FE9-4C96-9804-3E462F160AB1}" type="pres">
      <dgm:prSet presAssocID="{5252251A-77C4-4D86-8F53-25550B74094B}" presName="composite" presStyleCnt="0"/>
      <dgm:spPr/>
    </dgm:pt>
    <dgm:pt modelId="{D90732A3-7DDD-4849-8E51-1F191D2A1D5C}" type="pres">
      <dgm:prSet presAssocID="{5252251A-77C4-4D86-8F53-25550B74094B}" presName="imgShp" presStyleLbl="fgImgPlace1" presStyleIdx="1" presStyleCnt="3" custLinFactNeighborX="-23089" custLinFactNeighborY="864"/>
      <dgm:spPr>
        <a:prstGeom prst="rect">
          <a:avLst/>
        </a:prstGeom>
        <a:blipFill rotWithShape="0">
          <a:blip xmlns:r="http://schemas.openxmlformats.org/officeDocument/2006/relationships" r:embed="rId2"/>
          <a:stretch>
            <a:fillRect/>
          </a:stretch>
        </a:blipFill>
      </dgm:spPr>
    </dgm:pt>
    <dgm:pt modelId="{372E1D37-9FAE-44B1-803A-6B50867245EB}" type="pres">
      <dgm:prSet presAssocID="{5252251A-77C4-4D86-8F53-25550B74094B}" presName="txShp" presStyleLbl="node1" presStyleIdx="1" presStyleCnt="3" custScaleX="116017" custLinFactNeighborX="156" custLinFactNeighborY="865">
        <dgm:presLayoutVars>
          <dgm:bulletEnabled val="1"/>
        </dgm:presLayoutVars>
      </dgm:prSet>
      <dgm:spPr/>
    </dgm:pt>
    <dgm:pt modelId="{2DA70A17-C08A-443B-9980-BD0A9AA45286}" type="pres">
      <dgm:prSet presAssocID="{B06EC0F5-B13C-40F4-A978-0F8CDAEA4987}" presName="spacing" presStyleCnt="0"/>
      <dgm:spPr/>
    </dgm:pt>
    <dgm:pt modelId="{C9166B77-9FC1-4CA6-940B-2C1B0F3F639F}" type="pres">
      <dgm:prSet presAssocID="{2C42EED3-8ED0-4A3A-966E-6147B46FAE68}" presName="composite" presStyleCnt="0"/>
      <dgm:spPr/>
    </dgm:pt>
    <dgm:pt modelId="{AC255316-1A1F-455C-AD5E-E986799D060A}" type="pres">
      <dgm:prSet presAssocID="{2C42EED3-8ED0-4A3A-966E-6147B46FAE68}" presName="imgShp" presStyleLbl="fgImgPlace1" presStyleIdx="2" presStyleCnt="3" custScaleX="96982" custScaleY="99631" custLinFactNeighborX="-24084" custLinFactNeighborY="-9265"/>
      <dgm:spPr>
        <a:prstGeom prst="rect">
          <a:avLst/>
        </a:prstGeom>
        <a:blipFill rotWithShape="0">
          <a:blip xmlns:r="http://schemas.openxmlformats.org/officeDocument/2006/relationships" r:embed="rId3"/>
          <a:stretch>
            <a:fillRect/>
          </a:stretch>
        </a:blipFill>
      </dgm:spPr>
    </dgm:pt>
    <dgm:pt modelId="{5AF3EB5A-C50F-4099-B471-EB56CD1ECEB5}" type="pres">
      <dgm:prSet presAssocID="{2C42EED3-8ED0-4A3A-966E-6147B46FAE68}" presName="txShp" presStyleLbl="node1" presStyleIdx="2" presStyleCnt="3" custScaleX="119873" custScaleY="99450" custLinFactNeighborX="-1564" custLinFactNeighborY="-9326">
        <dgm:presLayoutVars>
          <dgm:bulletEnabled val="1"/>
        </dgm:presLayoutVars>
      </dgm:prSet>
      <dgm:spPr/>
    </dgm:pt>
  </dgm:ptLst>
  <dgm:cxnLst>
    <dgm:cxn modelId="{E3F4511B-297D-47EA-AE50-E30C61045AB2}" type="presOf" srcId="{5252251A-77C4-4D86-8F53-25550B74094B}" destId="{372E1D37-9FAE-44B1-803A-6B50867245EB}" srcOrd="0" destOrd="0" presId="urn:microsoft.com/office/officeart/2005/8/layout/vList3"/>
    <dgm:cxn modelId="{FBD25D29-E630-4ED6-81E8-4F443E446A9F}" srcId="{FE40C9CA-A6C0-4393-83EA-A50C089E2DC3}" destId="{2C42EED3-8ED0-4A3A-966E-6147B46FAE68}" srcOrd="2" destOrd="0" parTransId="{60900CCC-3736-436D-A4A8-42AC08E356F4}" sibTransId="{5E14AC8E-BAD3-4F7C-9CDC-3468CF62598A}"/>
    <dgm:cxn modelId="{E86C5570-C426-43A7-94E3-A2FD39365501}" type="presOf" srcId="{661CAE82-13B7-4905-999D-CC9E53B102CF}" destId="{542CE007-2383-4451-BE50-24C838A94248}" srcOrd="0" destOrd="0" presId="urn:microsoft.com/office/officeart/2005/8/layout/vList3"/>
    <dgm:cxn modelId="{F0D18394-015E-4A1D-BBA8-776CFE89691E}" type="presOf" srcId="{FE40C9CA-A6C0-4393-83EA-A50C089E2DC3}" destId="{37473063-E7A3-460E-8AED-579ECF02D68A}" srcOrd="0" destOrd="0" presId="urn:microsoft.com/office/officeart/2005/8/layout/vList3"/>
    <dgm:cxn modelId="{D6FC1F9A-530A-4A72-93D0-57B6899D7DFC}" srcId="{FE40C9CA-A6C0-4393-83EA-A50C089E2DC3}" destId="{661CAE82-13B7-4905-999D-CC9E53B102CF}" srcOrd="0" destOrd="0" parTransId="{8E272D4A-A9AE-4383-8155-F94A7B469542}" sibTransId="{BB3DF30B-4F66-4173-BDE4-51FAEC6A5E3A}"/>
    <dgm:cxn modelId="{E60DCF9A-A00A-4DCF-8669-AEEE94542FE2}" type="presOf" srcId="{2C42EED3-8ED0-4A3A-966E-6147B46FAE68}" destId="{5AF3EB5A-C50F-4099-B471-EB56CD1ECEB5}" srcOrd="0" destOrd="0" presId="urn:microsoft.com/office/officeart/2005/8/layout/vList3"/>
    <dgm:cxn modelId="{B14C5EA1-F0FC-4A7C-948B-10BFE915087E}" srcId="{FE40C9CA-A6C0-4393-83EA-A50C089E2DC3}" destId="{5252251A-77C4-4D86-8F53-25550B74094B}" srcOrd="1" destOrd="0" parTransId="{B3FFAD82-6660-433E-8444-62CA63F97B85}" sibTransId="{B06EC0F5-B13C-40F4-A978-0F8CDAEA4987}"/>
    <dgm:cxn modelId="{2DCE7839-4F31-4F4B-BB95-2E045CBD1AF4}" type="presParOf" srcId="{37473063-E7A3-460E-8AED-579ECF02D68A}" destId="{B56776E3-2A20-4341-8A56-AAE9CE89C00D}" srcOrd="0" destOrd="0" presId="urn:microsoft.com/office/officeart/2005/8/layout/vList3"/>
    <dgm:cxn modelId="{A5A2F830-F874-4C75-B67C-E2A2D913C3C9}" type="presParOf" srcId="{B56776E3-2A20-4341-8A56-AAE9CE89C00D}" destId="{8D958F56-171B-41AD-AB6C-5F59BFF90A4F}" srcOrd="0" destOrd="0" presId="urn:microsoft.com/office/officeart/2005/8/layout/vList3"/>
    <dgm:cxn modelId="{DB3871C3-E2FB-4C86-A35B-2BB2A9309DF6}" type="presParOf" srcId="{B56776E3-2A20-4341-8A56-AAE9CE89C00D}" destId="{542CE007-2383-4451-BE50-24C838A94248}" srcOrd="1" destOrd="0" presId="urn:microsoft.com/office/officeart/2005/8/layout/vList3"/>
    <dgm:cxn modelId="{4736F0F3-47A9-490A-ACBC-D75408A22B59}" type="presParOf" srcId="{37473063-E7A3-460E-8AED-579ECF02D68A}" destId="{08CDD8F8-F460-4240-AA39-678C84822369}" srcOrd="1" destOrd="0" presId="urn:microsoft.com/office/officeart/2005/8/layout/vList3"/>
    <dgm:cxn modelId="{32F8D8A7-1A0D-485F-9029-25A3F8DDB72C}" type="presParOf" srcId="{37473063-E7A3-460E-8AED-579ECF02D68A}" destId="{0E429361-3FE9-4C96-9804-3E462F160AB1}" srcOrd="2" destOrd="0" presId="urn:microsoft.com/office/officeart/2005/8/layout/vList3"/>
    <dgm:cxn modelId="{98B31B5B-CD22-4ECA-ACD4-5B3F0BCDC8F8}" type="presParOf" srcId="{0E429361-3FE9-4C96-9804-3E462F160AB1}" destId="{D90732A3-7DDD-4849-8E51-1F191D2A1D5C}" srcOrd="0" destOrd="0" presId="urn:microsoft.com/office/officeart/2005/8/layout/vList3"/>
    <dgm:cxn modelId="{06C51BC9-F8E7-461B-A86B-6E3EFAFB90F6}" type="presParOf" srcId="{0E429361-3FE9-4C96-9804-3E462F160AB1}" destId="{372E1D37-9FAE-44B1-803A-6B50867245EB}" srcOrd="1" destOrd="0" presId="urn:microsoft.com/office/officeart/2005/8/layout/vList3"/>
    <dgm:cxn modelId="{6F466A40-5C11-401F-9A36-4CF180E563DC}" type="presParOf" srcId="{37473063-E7A3-460E-8AED-579ECF02D68A}" destId="{2DA70A17-C08A-443B-9980-BD0A9AA45286}" srcOrd="3" destOrd="0" presId="urn:microsoft.com/office/officeart/2005/8/layout/vList3"/>
    <dgm:cxn modelId="{174C94E4-AD5E-479E-B6E7-4F29B877CF34}" type="presParOf" srcId="{37473063-E7A3-460E-8AED-579ECF02D68A}" destId="{C9166B77-9FC1-4CA6-940B-2C1B0F3F639F}" srcOrd="4" destOrd="0" presId="urn:microsoft.com/office/officeart/2005/8/layout/vList3"/>
    <dgm:cxn modelId="{17A82AB0-4BCE-404A-A1BD-831FEFE5F831}" type="presParOf" srcId="{C9166B77-9FC1-4CA6-940B-2C1B0F3F639F}" destId="{AC255316-1A1F-455C-AD5E-E986799D060A}" srcOrd="0" destOrd="0" presId="urn:microsoft.com/office/officeart/2005/8/layout/vList3"/>
    <dgm:cxn modelId="{43F5462F-4D01-4681-8FEF-BE269F8D32C3}" type="presParOf" srcId="{C9166B77-9FC1-4CA6-940B-2C1B0F3F639F}" destId="{5AF3EB5A-C50F-4099-B471-EB56CD1ECEB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21C920-60FA-48F9-AC6D-9593D0ADF6E8}" type="doc">
      <dgm:prSet loTypeId="urn:microsoft.com/office/officeart/2008/layout/PictureAccentList" loCatId="list" qsTypeId="urn:microsoft.com/office/officeart/2005/8/quickstyle/simple4" qsCatId="simple" csTypeId="urn:microsoft.com/office/officeart/2005/8/colors/accent1_2" csCatId="accent1"/>
      <dgm:spPr/>
      <dgm:t>
        <a:bodyPr/>
        <a:lstStyle/>
        <a:p>
          <a:endParaRPr lang="ru-RU"/>
        </a:p>
      </dgm:t>
    </dgm:pt>
    <dgm:pt modelId="{FF819EF5-A065-47BD-89C1-7C6B342685A4}">
      <dgm:prSet/>
      <dgm:spPr/>
      <dgm:t>
        <a:bodyPr/>
        <a:lstStyle/>
        <a:p>
          <a:pPr rtl="0"/>
          <a:r>
            <a:rPr lang="uk-UA" b="1" i="0" dirty="0"/>
            <a:t>Умови притягнення працівника до дисциплінарної відповідальності:</a:t>
          </a:r>
          <a:endParaRPr lang="ru-RU" b="1" i="0" dirty="0"/>
        </a:p>
      </dgm:t>
    </dgm:pt>
    <dgm:pt modelId="{47DC2905-1368-404A-BE12-6D082B8B70D6}" type="parTrans" cxnId="{4D473FE0-E339-4649-A37E-EA7E97C973CD}">
      <dgm:prSet/>
      <dgm:spPr/>
      <dgm:t>
        <a:bodyPr/>
        <a:lstStyle/>
        <a:p>
          <a:endParaRPr lang="ru-RU"/>
        </a:p>
      </dgm:t>
    </dgm:pt>
    <dgm:pt modelId="{8AD5CE26-865D-4047-BE6F-F509C4C3DDFB}" type="sibTrans" cxnId="{4D473FE0-E339-4649-A37E-EA7E97C973CD}">
      <dgm:prSet/>
      <dgm:spPr/>
      <dgm:t>
        <a:bodyPr/>
        <a:lstStyle/>
        <a:p>
          <a:endParaRPr lang="ru-RU"/>
        </a:p>
      </dgm:t>
    </dgm:pt>
    <dgm:pt modelId="{F8FE9B8F-9C58-4E72-8CEC-5F1C5A8E9897}">
      <dgm:prSet custT="1"/>
      <dgm:spPr/>
      <dgm:t>
        <a:bodyPr/>
        <a:lstStyle/>
        <a:p>
          <a:pPr algn="l" rtl="0"/>
          <a:r>
            <a:rPr lang="uk-UA" sz="1800" dirty="0"/>
            <a:t>наявність особистої </a:t>
          </a:r>
          <a:r>
            <a:rPr lang="uk-UA" sz="1800" b="1" dirty="0"/>
            <a:t>вини</a:t>
          </a:r>
          <a:r>
            <a:rPr lang="uk-UA" sz="1800" dirty="0"/>
            <a:t> працівника у порушенні трудової дисципліни</a:t>
          </a:r>
          <a:endParaRPr lang="ru-RU" sz="1800" dirty="0"/>
        </a:p>
      </dgm:t>
    </dgm:pt>
    <dgm:pt modelId="{EA260E7A-D132-4009-B013-D98D627B26B3}" type="parTrans" cxnId="{7AC627CC-0366-483E-BEE2-1D855338F0AF}">
      <dgm:prSet/>
      <dgm:spPr/>
      <dgm:t>
        <a:bodyPr/>
        <a:lstStyle/>
        <a:p>
          <a:endParaRPr lang="ru-RU"/>
        </a:p>
      </dgm:t>
    </dgm:pt>
    <dgm:pt modelId="{C0B2B1C8-658A-481F-9D8B-C83E46CC6BB2}" type="sibTrans" cxnId="{7AC627CC-0366-483E-BEE2-1D855338F0AF}">
      <dgm:prSet/>
      <dgm:spPr/>
      <dgm:t>
        <a:bodyPr/>
        <a:lstStyle/>
        <a:p>
          <a:endParaRPr lang="ru-RU"/>
        </a:p>
      </dgm:t>
    </dgm:pt>
    <dgm:pt modelId="{A9893EDE-66CB-41B6-9A0B-CA48D1C2964D}">
      <dgm:prSet custT="1"/>
      <dgm:spPr/>
      <dgm:t>
        <a:bodyPr/>
        <a:lstStyle/>
        <a:p>
          <a:pPr rtl="0"/>
          <a:r>
            <a:rPr lang="uk-UA" sz="1800" b="0" dirty="0"/>
            <a:t>відсутність поважних причин.</a:t>
          </a:r>
          <a:endParaRPr lang="ru-RU" sz="1800" b="0" dirty="0"/>
        </a:p>
      </dgm:t>
    </dgm:pt>
    <dgm:pt modelId="{B211BFC8-0D6C-4D29-AE3D-330D94CC0138}" type="parTrans" cxnId="{2D818495-E9F8-4410-8EA2-1BDC7A3A384E}">
      <dgm:prSet/>
      <dgm:spPr/>
      <dgm:t>
        <a:bodyPr/>
        <a:lstStyle/>
        <a:p>
          <a:endParaRPr lang="ru-RU"/>
        </a:p>
      </dgm:t>
    </dgm:pt>
    <dgm:pt modelId="{C86740C0-F2ED-464E-ACA5-9B16E28184AF}" type="sibTrans" cxnId="{2D818495-E9F8-4410-8EA2-1BDC7A3A384E}">
      <dgm:prSet/>
      <dgm:spPr/>
      <dgm:t>
        <a:bodyPr/>
        <a:lstStyle/>
        <a:p>
          <a:endParaRPr lang="ru-RU"/>
        </a:p>
      </dgm:t>
    </dgm:pt>
    <dgm:pt modelId="{70F068C9-A726-419F-A5D2-35A409071343}">
      <dgm:prSet custT="1"/>
      <dgm:spPr/>
      <dgm:t>
        <a:bodyPr/>
        <a:lstStyle/>
        <a:p>
          <a:pPr rtl="0"/>
          <a:endParaRPr lang="ru-RU" sz="1400" b="0" dirty="0"/>
        </a:p>
      </dgm:t>
    </dgm:pt>
    <dgm:pt modelId="{1DF5C5A2-E455-4C85-AB83-604C904F6804}" type="parTrans" cxnId="{1BAABA58-13DB-41E8-A6ED-3008165BE464}">
      <dgm:prSet/>
      <dgm:spPr/>
      <dgm:t>
        <a:bodyPr/>
        <a:lstStyle/>
        <a:p>
          <a:endParaRPr lang="ru-RU"/>
        </a:p>
      </dgm:t>
    </dgm:pt>
    <dgm:pt modelId="{83AE7A40-F498-4E2D-8715-6797DFEBDFC1}" type="sibTrans" cxnId="{1BAABA58-13DB-41E8-A6ED-3008165BE464}">
      <dgm:prSet/>
      <dgm:spPr/>
      <dgm:t>
        <a:bodyPr/>
        <a:lstStyle/>
        <a:p>
          <a:endParaRPr lang="ru-RU"/>
        </a:p>
      </dgm:t>
    </dgm:pt>
    <dgm:pt modelId="{4A1ECBCB-4338-4237-AD4A-01A287105A7F}" type="pres">
      <dgm:prSet presAssocID="{DC21C920-60FA-48F9-AC6D-9593D0ADF6E8}" presName="layout" presStyleCnt="0">
        <dgm:presLayoutVars>
          <dgm:chMax/>
          <dgm:chPref/>
          <dgm:dir/>
          <dgm:animOne val="branch"/>
          <dgm:animLvl val="lvl"/>
          <dgm:resizeHandles/>
        </dgm:presLayoutVars>
      </dgm:prSet>
      <dgm:spPr/>
    </dgm:pt>
    <dgm:pt modelId="{1FBF6E7E-5AEA-4F19-A973-A25A94282728}" type="pres">
      <dgm:prSet presAssocID="{FF819EF5-A065-47BD-89C1-7C6B342685A4}" presName="root" presStyleCnt="0">
        <dgm:presLayoutVars>
          <dgm:chMax/>
          <dgm:chPref val="4"/>
        </dgm:presLayoutVars>
      </dgm:prSet>
      <dgm:spPr/>
    </dgm:pt>
    <dgm:pt modelId="{B399D931-06AA-4F12-8F46-8B54FEFE4F63}" type="pres">
      <dgm:prSet presAssocID="{FF819EF5-A065-47BD-89C1-7C6B342685A4}" presName="rootComposite" presStyleCnt="0">
        <dgm:presLayoutVars/>
      </dgm:prSet>
      <dgm:spPr/>
    </dgm:pt>
    <dgm:pt modelId="{CA9BC0A2-6DD2-459F-BA88-A45494D9AA34}" type="pres">
      <dgm:prSet presAssocID="{FF819EF5-A065-47BD-89C1-7C6B342685A4}" presName="rootText" presStyleLbl="node0" presStyleIdx="0" presStyleCnt="1">
        <dgm:presLayoutVars>
          <dgm:chMax/>
          <dgm:chPref val="4"/>
        </dgm:presLayoutVars>
      </dgm:prSet>
      <dgm:spPr/>
    </dgm:pt>
    <dgm:pt modelId="{39E5C2D1-8B1E-4944-8938-11CFC123315D}" type="pres">
      <dgm:prSet presAssocID="{FF819EF5-A065-47BD-89C1-7C6B342685A4}" presName="childShape" presStyleCnt="0">
        <dgm:presLayoutVars>
          <dgm:chMax val="0"/>
          <dgm:chPref val="0"/>
        </dgm:presLayoutVars>
      </dgm:prSet>
      <dgm:spPr/>
    </dgm:pt>
    <dgm:pt modelId="{BC6A3605-9D80-4E60-BA13-3436B41ACF2B}" type="pres">
      <dgm:prSet presAssocID="{F8FE9B8F-9C58-4E72-8CEC-5F1C5A8E9897}" presName="childComposite" presStyleCnt="0">
        <dgm:presLayoutVars>
          <dgm:chMax val="0"/>
          <dgm:chPref val="0"/>
        </dgm:presLayoutVars>
      </dgm:prSet>
      <dgm:spPr/>
    </dgm:pt>
    <dgm:pt modelId="{298D5C7F-D2B4-432E-8901-EDA1BEC40DAB}" type="pres">
      <dgm:prSet presAssocID="{F8FE9B8F-9C58-4E72-8CEC-5F1C5A8E9897}" presName="Image" presStyleLbl="node1" presStyleIdx="0" presStyleCnt="2"/>
      <dgm:spPr/>
    </dgm:pt>
    <dgm:pt modelId="{51C388FB-6730-4FF0-A283-A409CA641213}" type="pres">
      <dgm:prSet presAssocID="{F8FE9B8F-9C58-4E72-8CEC-5F1C5A8E9897}" presName="childText" presStyleLbl="lnNode1" presStyleIdx="0" presStyleCnt="2">
        <dgm:presLayoutVars>
          <dgm:chMax val="0"/>
          <dgm:chPref val="0"/>
          <dgm:bulletEnabled val="1"/>
        </dgm:presLayoutVars>
      </dgm:prSet>
      <dgm:spPr/>
    </dgm:pt>
    <dgm:pt modelId="{137CE428-0F80-4F17-86FF-2650FD21FEEB}" type="pres">
      <dgm:prSet presAssocID="{A9893EDE-66CB-41B6-9A0B-CA48D1C2964D}" presName="childComposite" presStyleCnt="0">
        <dgm:presLayoutVars>
          <dgm:chMax val="0"/>
          <dgm:chPref val="0"/>
        </dgm:presLayoutVars>
      </dgm:prSet>
      <dgm:spPr/>
    </dgm:pt>
    <dgm:pt modelId="{B0223C28-447E-4BF4-8ABA-30904BEA79C1}" type="pres">
      <dgm:prSet presAssocID="{A9893EDE-66CB-41B6-9A0B-CA48D1C2964D}" presName="Image" presStyleLbl="node1" presStyleIdx="1" presStyleCnt="2"/>
      <dgm:spPr/>
    </dgm:pt>
    <dgm:pt modelId="{8A1AB691-78F1-4D8A-B849-ED1ECC6BF4A4}" type="pres">
      <dgm:prSet presAssocID="{A9893EDE-66CB-41B6-9A0B-CA48D1C2964D}" presName="childText" presStyleLbl="lnNode1" presStyleIdx="1" presStyleCnt="2" custLinFactNeighborX="0" custLinFactNeighborY="0">
        <dgm:presLayoutVars>
          <dgm:chMax val="0"/>
          <dgm:chPref val="0"/>
          <dgm:bulletEnabled val="1"/>
        </dgm:presLayoutVars>
      </dgm:prSet>
      <dgm:spPr/>
    </dgm:pt>
  </dgm:ptLst>
  <dgm:cxnLst>
    <dgm:cxn modelId="{BED1F323-B919-4DAB-90F7-414C09E5E3BC}" type="presOf" srcId="{F8FE9B8F-9C58-4E72-8CEC-5F1C5A8E9897}" destId="{51C388FB-6730-4FF0-A283-A409CA641213}" srcOrd="0" destOrd="0" presId="urn:microsoft.com/office/officeart/2008/layout/PictureAccentList"/>
    <dgm:cxn modelId="{7F9E1563-698B-402C-AFA2-0721840F622F}" type="presOf" srcId="{FF819EF5-A065-47BD-89C1-7C6B342685A4}" destId="{CA9BC0A2-6DD2-459F-BA88-A45494D9AA34}" srcOrd="0" destOrd="0" presId="urn:microsoft.com/office/officeart/2008/layout/PictureAccentList"/>
    <dgm:cxn modelId="{1D44F876-29AE-417A-9AC8-6A227D2BCB19}" type="presOf" srcId="{A9893EDE-66CB-41B6-9A0B-CA48D1C2964D}" destId="{8A1AB691-78F1-4D8A-B849-ED1ECC6BF4A4}" srcOrd="0" destOrd="0" presId="urn:microsoft.com/office/officeart/2008/layout/PictureAccentList"/>
    <dgm:cxn modelId="{1BAABA58-13DB-41E8-A6ED-3008165BE464}" srcId="{A9893EDE-66CB-41B6-9A0B-CA48D1C2964D}" destId="{70F068C9-A726-419F-A5D2-35A409071343}" srcOrd="0" destOrd="0" parTransId="{1DF5C5A2-E455-4C85-AB83-604C904F6804}" sibTransId="{83AE7A40-F498-4E2D-8715-6797DFEBDFC1}"/>
    <dgm:cxn modelId="{2BF1A27A-3E18-48B1-A45A-BE63A7D77106}" type="presOf" srcId="{70F068C9-A726-419F-A5D2-35A409071343}" destId="{8A1AB691-78F1-4D8A-B849-ED1ECC6BF4A4}" srcOrd="0" destOrd="1" presId="urn:microsoft.com/office/officeart/2008/layout/PictureAccentList"/>
    <dgm:cxn modelId="{2D818495-E9F8-4410-8EA2-1BDC7A3A384E}" srcId="{FF819EF5-A065-47BD-89C1-7C6B342685A4}" destId="{A9893EDE-66CB-41B6-9A0B-CA48D1C2964D}" srcOrd="1" destOrd="0" parTransId="{B211BFC8-0D6C-4D29-AE3D-330D94CC0138}" sibTransId="{C86740C0-F2ED-464E-ACA5-9B16E28184AF}"/>
    <dgm:cxn modelId="{4C85D2AF-61A9-4D40-8C4C-F55BB270ADCD}" type="presOf" srcId="{DC21C920-60FA-48F9-AC6D-9593D0ADF6E8}" destId="{4A1ECBCB-4338-4237-AD4A-01A287105A7F}" srcOrd="0" destOrd="0" presId="urn:microsoft.com/office/officeart/2008/layout/PictureAccentList"/>
    <dgm:cxn modelId="{7AC627CC-0366-483E-BEE2-1D855338F0AF}" srcId="{FF819EF5-A065-47BD-89C1-7C6B342685A4}" destId="{F8FE9B8F-9C58-4E72-8CEC-5F1C5A8E9897}" srcOrd="0" destOrd="0" parTransId="{EA260E7A-D132-4009-B013-D98D627B26B3}" sibTransId="{C0B2B1C8-658A-481F-9D8B-C83E46CC6BB2}"/>
    <dgm:cxn modelId="{4D473FE0-E339-4649-A37E-EA7E97C973CD}" srcId="{DC21C920-60FA-48F9-AC6D-9593D0ADF6E8}" destId="{FF819EF5-A065-47BD-89C1-7C6B342685A4}" srcOrd="0" destOrd="0" parTransId="{47DC2905-1368-404A-BE12-6D082B8B70D6}" sibTransId="{8AD5CE26-865D-4047-BE6F-F509C4C3DDFB}"/>
    <dgm:cxn modelId="{81D00A55-FE43-4FCC-85DA-2C1E1AC5EFE2}" type="presParOf" srcId="{4A1ECBCB-4338-4237-AD4A-01A287105A7F}" destId="{1FBF6E7E-5AEA-4F19-A973-A25A94282728}" srcOrd="0" destOrd="0" presId="urn:microsoft.com/office/officeart/2008/layout/PictureAccentList"/>
    <dgm:cxn modelId="{1A5FF317-E811-4937-B9F9-94A3D6AB98E0}" type="presParOf" srcId="{1FBF6E7E-5AEA-4F19-A973-A25A94282728}" destId="{B399D931-06AA-4F12-8F46-8B54FEFE4F63}" srcOrd="0" destOrd="0" presId="urn:microsoft.com/office/officeart/2008/layout/PictureAccentList"/>
    <dgm:cxn modelId="{1C1E2C93-F7AE-446E-9B8C-C020F70CB3C8}" type="presParOf" srcId="{B399D931-06AA-4F12-8F46-8B54FEFE4F63}" destId="{CA9BC0A2-6DD2-459F-BA88-A45494D9AA34}" srcOrd="0" destOrd="0" presId="urn:microsoft.com/office/officeart/2008/layout/PictureAccentList"/>
    <dgm:cxn modelId="{E8102820-075A-42B8-8BA9-B9FC31C1BA07}" type="presParOf" srcId="{1FBF6E7E-5AEA-4F19-A973-A25A94282728}" destId="{39E5C2D1-8B1E-4944-8938-11CFC123315D}" srcOrd="1" destOrd="0" presId="urn:microsoft.com/office/officeart/2008/layout/PictureAccentList"/>
    <dgm:cxn modelId="{553B95D0-D6A4-4184-AE62-434AA4CFA918}" type="presParOf" srcId="{39E5C2D1-8B1E-4944-8938-11CFC123315D}" destId="{BC6A3605-9D80-4E60-BA13-3436B41ACF2B}" srcOrd="0" destOrd="0" presId="urn:microsoft.com/office/officeart/2008/layout/PictureAccentList"/>
    <dgm:cxn modelId="{98A47883-F9B5-4134-8F10-C71EA22DA850}" type="presParOf" srcId="{BC6A3605-9D80-4E60-BA13-3436B41ACF2B}" destId="{298D5C7F-D2B4-432E-8901-EDA1BEC40DAB}" srcOrd="0" destOrd="0" presId="urn:microsoft.com/office/officeart/2008/layout/PictureAccentList"/>
    <dgm:cxn modelId="{37957F58-F72F-4565-96DC-A0F539D5A38C}" type="presParOf" srcId="{BC6A3605-9D80-4E60-BA13-3436B41ACF2B}" destId="{51C388FB-6730-4FF0-A283-A409CA641213}" srcOrd="1" destOrd="0" presId="urn:microsoft.com/office/officeart/2008/layout/PictureAccentList"/>
    <dgm:cxn modelId="{7DE306A7-D802-4744-949E-950F9187B0A8}" type="presParOf" srcId="{39E5C2D1-8B1E-4944-8938-11CFC123315D}" destId="{137CE428-0F80-4F17-86FF-2650FD21FEEB}" srcOrd="1" destOrd="0" presId="urn:microsoft.com/office/officeart/2008/layout/PictureAccentList"/>
    <dgm:cxn modelId="{CBEB1912-3C49-4AC7-91B8-0402C41452A9}" type="presParOf" srcId="{137CE428-0F80-4F17-86FF-2650FD21FEEB}" destId="{B0223C28-447E-4BF4-8ABA-30904BEA79C1}" srcOrd="0" destOrd="0" presId="urn:microsoft.com/office/officeart/2008/layout/PictureAccentList"/>
    <dgm:cxn modelId="{EDB8585A-2754-41C8-A73D-DEEE0131BAC1}" type="presParOf" srcId="{137CE428-0F80-4F17-86FF-2650FD21FEEB}" destId="{8A1AB691-78F1-4D8A-B849-ED1ECC6BF4A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E40C9CA-A6C0-4393-83EA-A50C089E2DC3}"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ru-RU"/>
        </a:p>
      </dgm:t>
    </dgm:pt>
    <dgm:pt modelId="{3789B10D-9CF5-479F-98BA-A5C16265E95D}">
      <dgm:prSet phldrT="[Текст]" custT="1"/>
      <dgm:spPr/>
      <dgm:t>
        <a:bodyPr/>
        <a:lstStyle/>
        <a:p>
          <a:r>
            <a:rPr lang="uk-UA" sz="2000" b="1" i="0" dirty="0">
              <a:solidFill>
                <a:schemeClr val="bg1"/>
              </a:solidFill>
              <a:latin typeface="+mn-lt"/>
            </a:rPr>
            <a:t>регулярні та нерегулярні перевезення пасажирів автомобільним транспортом у приміському, міжміському </a:t>
          </a:r>
          <a:r>
            <a:rPr lang="uk-UA" sz="2000" b="1" i="0" dirty="0" err="1">
              <a:solidFill>
                <a:schemeClr val="bg1"/>
              </a:solidFill>
              <a:latin typeface="+mn-lt"/>
            </a:rPr>
            <a:t>внутрішньообласному</a:t>
          </a:r>
          <a:r>
            <a:rPr lang="uk-UA" sz="2000" b="1" i="0" dirty="0">
              <a:solidFill>
                <a:schemeClr val="bg1"/>
              </a:solidFill>
              <a:latin typeface="+mn-lt"/>
            </a:rPr>
            <a:t> і міжобласному сполученні (крім перевезення легковими автомобілями)</a:t>
          </a:r>
          <a:endParaRPr lang="ru-RU" sz="2000" b="1" i="0" dirty="0">
            <a:solidFill>
              <a:schemeClr val="bg1"/>
            </a:solidFill>
            <a:latin typeface="+mn-lt"/>
          </a:endParaRPr>
        </a:p>
      </dgm:t>
    </dgm:pt>
    <dgm:pt modelId="{95A236CA-1974-4BC9-83CB-71B4D88E66BA}" type="parTrans" cxnId="{1A7C86D3-FFAC-43BF-A2AA-D88A10257CFD}">
      <dgm:prSet/>
      <dgm:spPr/>
      <dgm:t>
        <a:bodyPr/>
        <a:lstStyle/>
        <a:p>
          <a:endParaRPr lang="ru-RU"/>
        </a:p>
      </dgm:t>
    </dgm:pt>
    <dgm:pt modelId="{2C753FB7-6F1F-4278-9275-5C3BF7477FD1}" type="sibTrans" cxnId="{1A7C86D3-FFAC-43BF-A2AA-D88A10257CFD}">
      <dgm:prSet/>
      <dgm:spPr/>
      <dgm:t>
        <a:bodyPr/>
        <a:lstStyle/>
        <a:p>
          <a:endParaRPr lang="ru-RU"/>
        </a:p>
      </dgm:t>
    </dgm:pt>
    <dgm:pt modelId="{1AC7B18D-2BE9-4D4F-BE6F-0DC23356426D}">
      <dgm:prSet phldrT="[Текст]" custT="1"/>
      <dgm:spPr/>
      <dgm:t>
        <a:bodyPr/>
        <a:lstStyle/>
        <a:p>
          <a:r>
            <a:rPr lang="uk-UA" sz="2000" b="1" dirty="0">
              <a:solidFill>
                <a:schemeClr val="bg1"/>
              </a:solidFill>
              <a:latin typeface="+mn-lt"/>
            </a:rPr>
            <a:t>перевезення понад 10 пасажирів одночасно в різних видах транспорту, в автобусах, що здійснюють регулярні пасажирські перевезення на міських маршрутах у звичайному режимі руху</a:t>
          </a:r>
          <a:endParaRPr lang="ru-RU" sz="2000" b="1" dirty="0"/>
        </a:p>
      </dgm:t>
    </dgm:pt>
    <dgm:pt modelId="{CD85E7B7-BE3E-43BF-964E-83C5A950E027}" type="sibTrans" cxnId="{CCB4EF69-45BA-4ED7-89DE-6A74F30D5BFA}">
      <dgm:prSet/>
      <dgm:spPr/>
      <dgm:t>
        <a:bodyPr/>
        <a:lstStyle/>
        <a:p>
          <a:endParaRPr lang="ru-RU"/>
        </a:p>
      </dgm:t>
    </dgm:pt>
    <dgm:pt modelId="{6E52F5C2-EF2F-4FDA-8AF3-36567BC81CB1}" type="parTrans" cxnId="{CCB4EF69-45BA-4ED7-89DE-6A74F30D5BFA}">
      <dgm:prSet/>
      <dgm:spPr/>
      <dgm:t>
        <a:bodyPr/>
        <a:lstStyle/>
        <a:p>
          <a:endParaRPr lang="ru-RU"/>
        </a:p>
      </dgm:t>
    </dgm:pt>
    <dgm:pt modelId="{BA5612CF-5EBB-4168-8A7E-20D01D4EE7E5}">
      <dgm:prSet phldrT="[Текст]" custT="1"/>
      <dgm:spPr/>
      <dgm:t>
        <a:bodyPr/>
        <a:lstStyle/>
        <a:p>
          <a:r>
            <a:rPr lang="uk-UA" sz="2000" b="1" dirty="0">
              <a:solidFill>
                <a:schemeClr val="bg1"/>
              </a:solidFill>
              <a:latin typeface="+mj-lt"/>
            </a:rPr>
            <a:t>заїзд на територію автостанцій автобусів, які здійснюють перевезення пасажирів у приміському, міжміському </a:t>
          </a:r>
          <a:r>
            <a:rPr lang="uk-UA" sz="2000" b="1" dirty="0" err="1">
              <a:solidFill>
                <a:schemeClr val="bg1"/>
              </a:solidFill>
              <a:latin typeface="+mj-lt"/>
            </a:rPr>
            <a:t>внутрішньообласному</a:t>
          </a:r>
          <a:r>
            <a:rPr lang="uk-UA" sz="2000" b="1" dirty="0">
              <a:solidFill>
                <a:schemeClr val="bg1"/>
              </a:solidFill>
              <a:latin typeface="+mj-lt"/>
            </a:rPr>
            <a:t>  і міжобласному сполученні, та реалізацію власниками автостанцій квитків автомобільним перевізникам, які виконують такі перевезення</a:t>
          </a:r>
          <a:endParaRPr lang="ru-RU" sz="2000" b="1" dirty="0">
            <a:solidFill>
              <a:schemeClr val="bg1"/>
            </a:solidFill>
            <a:latin typeface="+mj-lt"/>
          </a:endParaRPr>
        </a:p>
      </dgm:t>
    </dgm:pt>
    <dgm:pt modelId="{FB1EFE4F-A746-4064-99C6-E06322BC0A41}" type="parTrans" cxnId="{E8C6B30D-5172-4513-A49F-B454ABE89B56}">
      <dgm:prSet/>
      <dgm:spPr/>
      <dgm:t>
        <a:bodyPr/>
        <a:lstStyle/>
        <a:p>
          <a:endParaRPr lang="ru-RU"/>
        </a:p>
      </dgm:t>
    </dgm:pt>
    <dgm:pt modelId="{7BCE8EEE-326E-40F5-9EC4-C05C1276EB2E}" type="sibTrans" cxnId="{E8C6B30D-5172-4513-A49F-B454ABE89B56}">
      <dgm:prSet/>
      <dgm:spPr/>
      <dgm:t>
        <a:bodyPr/>
        <a:lstStyle/>
        <a:p>
          <a:endParaRPr lang="ru-RU"/>
        </a:p>
      </dgm:t>
    </dgm:pt>
    <dgm:pt modelId="{EE021524-D8E9-4AD8-B593-017D5B44D884}">
      <dgm:prSet phldrT="[Текст]" custT="1"/>
      <dgm:spPr/>
      <dgm:t>
        <a:bodyPr/>
        <a:lstStyle/>
        <a:p>
          <a:r>
            <a:rPr lang="uk-UA" sz="2000" b="1" dirty="0">
              <a:latin typeface="+mn-lt"/>
            </a:rPr>
            <a:t>перевезення пасажирів залізничним транспортом в усіх видах внутрішнього сполучення (приміському, міському, регіональному та дальньому). Дозволяється здійснення акціонерним товариством </a:t>
          </a:r>
          <a:r>
            <a:rPr lang="uk-UA" sz="2000" b="1" dirty="0" err="1">
              <a:latin typeface="+mn-lt"/>
            </a:rPr>
            <a:t>“Українська</a:t>
          </a:r>
          <a:r>
            <a:rPr lang="uk-UA" sz="2000" b="1" dirty="0">
              <a:latin typeface="+mn-lt"/>
            </a:rPr>
            <a:t> </a:t>
          </a:r>
          <a:r>
            <a:rPr lang="uk-UA" sz="2000" b="1" dirty="0" err="1">
              <a:latin typeface="+mn-lt"/>
            </a:rPr>
            <a:t>залізниця”</a:t>
          </a:r>
          <a:r>
            <a:rPr lang="uk-UA" sz="2000" b="1" dirty="0">
              <a:latin typeface="+mn-lt"/>
            </a:rPr>
            <a:t> окремих пасажирських рейсів у внутрішньому залізничному сполученні за </a:t>
          </a:r>
          <a:r>
            <a:rPr lang="ru-RU" sz="2000" b="1" dirty="0" err="1">
              <a:latin typeface="+mn-lt"/>
            </a:rPr>
            <a:t>погодженням</a:t>
          </a:r>
          <a:r>
            <a:rPr lang="ru-RU" sz="2000" b="1" dirty="0">
              <a:latin typeface="+mn-lt"/>
            </a:rPr>
            <a:t> з </a:t>
          </a:r>
          <a:r>
            <a:rPr lang="ru-RU" sz="2000" b="1" dirty="0" err="1">
              <a:latin typeface="+mn-lt"/>
            </a:rPr>
            <a:t>Міністерством</a:t>
          </a:r>
          <a:r>
            <a:rPr lang="ru-RU" sz="2000" b="1" dirty="0">
              <a:latin typeface="+mn-lt"/>
            </a:rPr>
            <a:t> </a:t>
          </a:r>
          <a:r>
            <a:rPr lang="ru-RU" sz="2000" b="1" dirty="0" err="1">
              <a:latin typeface="+mn-lt"/>
            </a:rPr>
            <a:t>інфраструктури</a:t>
          </a:r>
          <a:r>
            <a:rPr lang="ru-RU" sz="2000" b="1" dirty="0">
              <a:latin typeface="+mn-lt"/>
            </a:rPr>
            <a:t> та </a:t>
          </a:r>
          <a:r>
            <a:rPr lang="ru-RU" sz="2000" b="1" dirty="0" err="1">
              <a:latin typeface="+mn-lt"/>
            </a:rPr>
            <a:t>Міністерством</a:t>
          </a:r>
          <a:r>
            <a:rPr lang="ru-RU" sz="2000" b="1" dirty="0">
              <a:latin typeface="+mn-lt"/>
            </a:rPr>
            <a:t> </a:t>
          </a:r>
          <a:r>
            <a:rPr lang="ru-RU" sz="2000" b="1" dirty="0" err="1">
              <a:latin typeface="+mn-lt"/>
            </a:rPr>
            <a:t>охорони</a:t>
          </a:r>
          <a:r>
            <a:rPr lang="ru-RU" sz="2000" b="1" dirty="0">
              <a:latin typeface="+mn-lt"/>
            </a:rPr>
            <a:t> </a:t>
          </a:r>
          <a:r>
            <a:rPr lang="ru-RU" sz="2000" b="1" dirty="0" err="1">
              <a:latin typeface="+mn-lt"/>
            </a:rPr>
            <a:t>здоров’я</a:t>
          </a:r>
          <a:endParaRPr lang="ru-RU" sz="2000" b="1" dirty="0">
            <a:latin typeface="+mn-lt"/>
          </a:endParaRPr>
        </a:p>
      </dgm:t>
    </dgm:pt>
    <dgm:pt modelId="{5FE6B885-14CC-4519-B6F4-050FD733E50C}" type="parTrans" cxnId="{DD8A7B7A-8592-4BFB-8E64-A55E7DF2367D}">
      <dgm:prSet/>
      <dgm:spPr/>
      <dgm:t>
        <a:bodyPr/>
        <a:lstStyle/>
        <a:p>
          <a:endParaRPr lang="ru-RU"/>
        </a:p>
      </dgm:t>
    </dgm:pt>
    <dgm:pt modelId="{D5CA1E6B-C471-45E8-8356-4E0E23452376}" type="sibTrans" cxnId="{DD8A7B7A-8592-4BFB-8E64-A55E7DF2367D}">
      <dgm:prSet/>
      <dgm:spPr/>
      <dgm:t>
        <a:bodyPr/>
        <a:lstStyle/>
        <a:p>
          <a:endParaRPr lang="ru-RU"/>
        </a:p>
      </dgm:t>
    </dgm:pt>
    <dgm:pt modelId="{37473063-E7A3-460E-8AED-579ECF02D68A}" type="pres">
      <dgm:prSet presAssocID="{FE40C9CA-A6C0-4393-83EA-A50C089E2DC3}" presName="linearFlow" presStyleCnt="0">
        <dgm:presLayoutVars>
          <dgm:dir/>
          <dgm:resizeHandles val="exact"/>
        </dgm:presLayoutVars>
      </dgm:prSet>
      <dgm:spPr/>
    </dgm:pt>
    <dgm:pt modelId="{EA87F4FD-1EAF-4E2D-BC45-8C97EA838823}" type="pres">
      <dgm:prSet presAssocID="{3789B10D-9CF5-479F-98BA-A5C16265E95D}" presName="composite" presStyleCnt="0"/>
      <dgm:spPr/>
    </dgm:pt>
    <dgm:pt modelId="{19467A6A-0E3B-45CE-9A78-3011B2627257}" type="pres">
      <dgm:prSet presAssocID="{3789B10D-9CF5-479F-98BA-A5C16265E95D}" presName="imgShp" presStyleLbl="fgImgPlace1" presStyleIdx="0" presStyleCnt="4" custScaleX="135342" custScaleY="98041" custLinFactNeighborX="-49167" custLinFactNeighborY="6196"/>
      <dgm:spPr>
        <a:prstGeom prst="rect">
          <a:avLst/>
        </a:prstGeom>
        <a:blipFill rotWithShape="0">
          <a:blip xmlns:r="http://schemas.openxmlformats.org/officeDocument/2006/relationships" r:embed="rId1"/>
          <a:stretch>
            <a:fillRect/>
          </a:stretch>
        </a:blipFill>
      </dgm:spPr>
    </dgm:pt>
    <dgm:pt modelId="{F05862FC-8AF6-49F6-9452-B2FDBF13E587}" type="pres">
      <dgm:prSet presAssocID="{3789B10D-9CF5-479F-98BA-A5C16265E95D}" presName="txShp" presStyleLbl="node1" presStyleIdx="0" presStyleCnt="4" custScaleX="129060" custScaleY="86300" custLinFactNeighborX="7089" custLinFactNeighborY="7348">
        <dgm:presLayoutVars>
          <dgm:bulletEnabled val="1"/>
        </dgm:presLayoutVars>
      </dgm:prSet>
      <dgm:spPr/>
    </dgm:pt>
    <dgm:pt modelId="{1A1B79BE-D647-40B3-ADE4-B2D6C9194809}" type="pres">
      <dgm:prSet presAssocID="{2C753FB7-6F1F-4278-9275-5C3BF7477FD1}" presName="spacing" presStyleCnt="0"/>
      <dgm:spPr/>
    </dgm:pt>
    <dgm:pt modelId="{E9BFFFB4-4917-4BE2-908B-A2C87A59841E}" type="pres">
      <dgm:prSet presAssocID="{1AC7B18D-2BE9-4D4F-BE6F-0DC23356426D}" presName="composite" presStyleCnt="0"/>
      <dgm:spPr/>
    </dgm:pt>
    <dgm:pt modelId="{C1D49E0D-1EF2-463E-9F3E-5A458693B026}" type="pres">
      <dgm:prSet presAssocID="{1AC7B18D-2BE9-4D4F-BE6F-0DC23356426D}" presName="imgShp" presStyleLbl="fgImgPlace1" presStyleIdx="1" presStyleCnt="4" custScaleX="129688" custLinFactNeighborX="-51994" custLinFactNeighborY="-9577"/>
      <dgm:spPr>
        <a:prstGeom prst="rect">
          <a:avLst/>
        </a:prstGeom>
        <a:blipFill rotWithShape="0">
          <a:blip xmlns:r="http://schemas.openxmlformats.org/officeDocument/2006/relationships" r:embed="rId2"/>
          <a:stretch>
            <a:fillRect/>
          </a:stretch>
        </a:blipFill>
      </dgm:spPr>
    </dgm:pt>
    <dgm:pt modelId="{33AF13A6-74C8-4DA2-97E9-9B57C0778C91}" type="pres">
      <dgm:prSet presAssocID="{1AC7B18D-2BE9-4D4F-BE6F-0DC23356426D}" presName="txShp" presStyleLbl="node1" presStyleIdx="1" presStyleCnt="4" custScaleX="129324" custScaleY="90445" custLinFactNeighborX="7250" custLinFactNeighborY="-9442">
        <dgm:presLayoutVars>
          <dgm:bulletEnabled val="1"/>
        </dgm:presLayoutVars>
      </dgm:prSet>
      <dgm:spPr/>
    </dgm:pt>
    <dgm:pt modelId="{B93A6EC6-B99B-4F74-8E7E-5C105EB76C8E}" type="pres">
      <dgm:prSet presAssocID="{CD85E7B7-BE3E-43BF-964E-83C5A950E027}" presName="spacing" presStyleCnt="0"/>
      <dgm:spPr/>
    </dgm:pt>
    <dgm:pt modelId="{382F5189-078B-4316-B31F-616CE94069ED}" type="pres">
      <dgm:prSet presAssocID="{BA5612CF-5EBB-4168-8A7E-20D01D4EE7E5}" presName="composite" presStyleCnt="0"/>
      <dgm:spPr/>
    </dgm:pt>
    <dgm:pt modelId="{22698070-504A-44CB-AF67-3D27DFB2158D}" type="pres">
      <dgm:prSet presAssocID="{BA5612CF-5EBB-4168-8A7E-20D01D4EE7E5}" presName="imgShp" presStyleLbl="fgImgPlace1" presStyleIdx="2" presStyleCnt="4" custScaleX="137855" custScaleY="97536" custLinFactNeighborX="-52763" custLinFactNeighborY="-24248"/>
      <dgm:spPr>
        <a:prstGeom prst="rect">
          <a:avLst/>
        </a:prstGeom>
        <a:blipFill rotWithShape="0">
          <a:blip xmlns:r="http://schemas.openxmlformats.org/officeDocument/2006/relationships" r:embed="rId3"/>
          <a:stretch>
            <a:fillRect/>
          </a:stretch>
        </a:blipFill>
      </dgm:spPr>
    </dgm:pt>
    <dgm:pt modelId="{51EE1076-A37B-4386-8EB3-11D15807B381}" type="pres">
      <dgm:prSet presAssocID="{BA5612CF-5EBB-4168-8A7E-20D01D4EE7E5}" presName="txShp" presStyleLbl="node1" presStyleIdx="2" presStyleCnt="4" custScaleX="127390" custScaleY="99555" custLinFactNeighborX="8217" custLinFactNeighborY="-22172">
        <dgm:presLayoutVars>
          <dgm:bulletEnabled val="1"/>
        </dgm:presLayoutVars>
      </dgm:prSet>
      <dgm:spPr/>
    </dgm:pt>
    <dgm:pt modelId="{0932A6C9-D98A-4045-A413-8ADDFA87C6EC}" type="pres">
      <dgm:prSet presAssocID="{7BCE8EEE-326E-40F5-9EC4-C05C1276EB2E}" presName="spacing" presStyleCnt="0"/>
      <dgm:spPr/>
    </dgm:pt>
    <dgm:pt modelId="{C5030D08-626E-44F3-8085-CE110DCF0D61}" type="pres">
      <dgm:prSet presAssocID="{EE021524-D8E9-4AD8-B593-017D5B44D884}" presName="composite" presStyleCnt="0"/>
      <dgm:spPr/>
    </dgm:pt>
    <dgm:pt modelId="{5A811AF9-642D-45EB-9EF4-08620BB33D36}" type="pres">
      <dgm:prSet presAssocID="{EE021524-D8E9-4AD8-B593-017D5B44D884}" presName="imgShp" presStyleLbl="fgImgPlace1" presStyleIdx="3" presStyleCnt="4" custScaleX="139959" custScaleY="106691" custLinFactNeighborX="-47837" custLinFactNeighborY="-36217"/>
      <dgm:spPr>
        <a:prstGeom prst="rect">
          <a:avLst/>
        </a:prstGeom>
        <a:blipFill rotWithShape="0">
          <a:blip xmlns:r="http://schemas.openxmlformats.org/officeDocument/2006/relationships" r:embed="rId4"/>
          <a:stretch>
            <a:fillRect/>
          </a:stretch>
        </a:blipFill>
      </dgm:spPr>
    </dgm:pt>
    <dgm:pt modelId="{34F3D629-E024-4051-A0E2-5F6EFD669BD9}" type="pres">
      <dgm:prSet presAssocID="{EE021524-D8E9-4AD8-B593-017D5B44D884}" presName="txShp" presStyleLbl="node1" presStyleIdx="3" presStyleCnt="4" custScaleX="127820" custScaleY="101009" custLinFactNeighborX="8217" custLinFactNeighborY="-34727">
        <dgm:presLayoutVars>
          <dgm:bulletEnabled val="1"/>
        </dgm:presLayoutVars>
      </dgm:prSet>
      <dgm:spPr/>
    </dgm:pt>
  </dgm:ptLst>
  <dgm:cxnLst>
    <dgm:cxn modelId="{E8C6B30D-5172-4513-A49F-B454ABE89B56}" srcId="{FE40C9CA-A6C0-4393-83EA-A50C089E2DC3}" destId="{BA5612CF-5EBB-4168-8A7E-20D01D4EE7E5}" srcOrd="2" destOrd="0" parTransId="{FB1EFE4F-A746-4064-99C6-E06322BC0A41}" sibTransId="{7BCE8EEE-326E-40F5-9EC4-C05C1276EB2E}"/>
    <dgm:cxn modelId="{90057E10-6566-41C6-B018-B2C96E78763F}" type="presOf" srcId="{1AC7B18D-2BE9-4D4F-BE6F-0DC23356426D}" destId="{33AF13A6-74C8-4DA2-97E9-9B57C0778C91}" srcOrd="0" destOrd="0" presId="urn:microsoft.com/office/officeart/2005/8/layout/vList3"/>
    <dgm:cxn modelId="{0BF9DD45-E5E9-456E-889A-5FDA55454BD5}" type="presOf" srcId="{BA5612CF-5EBB-4168-8A7E-20D01D4EE7E5}" destId="{51EE1076-A37B-4386-8EB3-11D15807B381}" srcOrd="0" destOrd="0" presId="urn:microsoft.com/office/officeart/2005/8/layout/vList3"/>
    <dgm:cxn modelId="{CCB4EF69-45BA-4ED7-89DE-6A74F30D5BFA}" srcId="{FE40C9CA-A6C0-4393-83EA-A50C089E2DC3}" destId="{1AC7B18D-2BE9-4D4F-BE6F-0DC23356426D}" srcOrd="1" destOrd="0" parTransId="{6E52F5C2-EF2F-4FDA-8AF3-36567BC81CB1}" sibTransId="{CD85E7B7-BE3E-43BF-964E-83C5A950E027}"/>
    <dgm:cxn modelId="{DD8A7B7A-8592-4BFB-8E64-A55E7DF2367D}" srcId="{FE40C9CA-A6C0-4393-83EA-A50C089E2DC3}" destId="{EE021524-D8E9-4AD8-B593-017D5B44D884}" srcOrd="3" destOrd="0" parTransId="{5FE6B885-14CC-4519-B6F4-050FD733E50C}" sibTransId="{D5CA1E6B-C471-45E8-8356-4E0E23452376}"/>
    <dgm:cxn modelId="{F857948A-F6DB-4448-A2EA-508201DFC53B}" type="presOf" srcId="{3789B10D-9CF5-479F-98BA-A5C16265E95D}" destId="{F05862FC-8AF6-49F6-9452-B2FDBF13E587}" srcOrd="0" destOrd="0" presId="urn:microsoft.com/office/officeart/2005/8/layout/vList3"/>
    <dgm:cxn modelId="{91011BB4-0BC7-4BE9-9A15-9224A79BDC77}" type="presOf" srcId="{FE40C9CA-A6C0-4393-83EA-A50C089E2DC3}" destId="{37473063-E7A3-460E-8AED-579ECF02D68A}" srcOrd="0" destOrd="0" presId="urn:microsoft.com/office/officeart/2005/8/layout/vList3"/>
    <dgm:cxn modelId="{2926CFBE-1154-4B23-A3D7-5177666409FE}" type="presOf" srcId="{EE021524-D8E9-4AD8-B593-017D5B44D884}" destId="{34F3D629-E024-4051-A0E2-5F6EFD669BD9}" srcOrd="0" destOrd="0" presId="urn:microsoft.com/office/officeart/2005/8/layout/vList3"/>
    <dgm:cxn modelId="{1A7C86D3-FFAC-43BF-A2AA-D88A10257CFD}" srcId="{FE40C9CA-A6C0-4393-83EA-A50C089E2DC3}" destId="{3789B10D-9CF5-479F-98BA-A5C16265E95D}" srcOrd="0" destOrd="0" parTransId="{95A236CA-1974-4BC9-83CB-71B4D88E66BA}" sibTransId="{2C753FB7-6F1F-4278-9275-5C3BF7477FD1}"/>
    <dgm:cxn modelId="{C41B016C-35FE-41A8-8E07-C8015B5F776B}" type="presParOf" srcId="{37473063-E7A3-460E-8AED-579ECF02D68A}" destId="{EA87F4FD-1EAF-4E2D-BC45-8C97EA838823}" srcOrd="0" destOrd="0" presId="urn:microsoft.com/office/officeart/2005/8/layout/vList3"/>
    <dgm:cxn modelId="{F6CCC396-05C5-4A0E-9D1C-C39429B88C32}" type="presParOf" srcId="{EA87F4FD-1EAF-4E2D-BC45-8C97EA838823}" destId="{19467A6A-0E3B-45CE-9A78-3011B2627257}" srcOrd="0" destOrd="0" presId="urn:microsoft.com/office/officeart/2005/8/layout/vList3"/>
    <dgm:cxn modelId="{66F5CA7E-B5F2-461C-A0FD-6D691C9E0C83}" type="presParOf" srcId="{EA87F4FD-1EAF-4E2D-BC45-8C97EA838823}" destId="{F05862FC-8AF6-49F6-9452-B2FDBF13E587}" srcOrd="1" destOrd="0" presId="urn:microsoft.com/office/officeart/2005/8/layout/vList3"/>
    <dgm:cxn modelId="{D2507623-3D0F-49C6-B943-A2FDA9259C98}" type="presParOf" srcId="{37473063-E7A3-460E-8AED-579ECF02D68A}" destId="{1A1B79BE-D647-40B3-ADE4-B2D6C9194809}" srcOrd="1" destOrd="0" presId="urn:microsoft.com/office/officeart/2005/8/layout/vList3"/>
    <dgm:cxn modelId="{B3897D8B-344E-4C5D-A816-2E9E2E23A683}" type="presParOf" srcId="{37473063-E7A3-460E-8AED-579ECF02D68A}" destId="{E9BFFFB4-4917-4BE2-908B-A2C87A59841E}" srcOrd="2" destOrd="0" presId="urn:microsoft.com/office/officeart/2005/8/layout/vList3"/>
    <dgm:cxn modelId="{8847EFE9-AA43-4633-8815-4F2A50180ECA}" type="presParOf" srcId="{E9BFFFB4-4917-4BE2-908B-A2C87A59841E}" destId="{C1D49E0D-1EF2-463E-9F3E-5A458693B026}" srcOrd="0" destOrd="0" presId="urn:microsoft.com/office/officeart/2005/8/layout/vList3"/>
    <dgm:cxn modelId="{9DD8A216-63F3-4A88-B0D3-BA5A8FF740FE}" type="presParOf" srcId="{E9BFFFB4-4917-4BE2-908B-A2C87A59841E}" destId="{33AF13A6-74C8-4DA2-97E9-9B57C0778C91}" srcOrd="1" destOrd="0" presId="urn:microsoft.com/office/officeart/2005/8/layout/vList3"/>
    <dgm:cxn modelId="{0F0707C9-DD06-4FAC-8BB9-E7E46F71FDB7}" type="presParOf" srcId="{37473063-E7A3-460E-8AED-579ECF02D68A}" destId="{B93A6EC6-B99B-4F74-8E7E-5C105EB76C8E}" srcOrd="3" destOrd="0" presId="urn:microsoft.com/office/officeart/2005/8/layout/vList3"/>
    <dgm:cxn modelId="{DEC70716-B82A-44F0-B007-1BBBBCA99C97}" type="presParOf" srcId="{37473063-E7A3-460E-8AED-579ECF02D68A}" destId="{382F5189-078B-4316-B31F-616CE94069ED}" srcOrd="4" destOrd="0" presId="urn:microsoft.com/office/officeart/2005/8/layout/vList3"/>
    <dgm:cxn modelId="{C5B5EFD6-B01D-430B-A554-AA8437F49F2E}" type="presParOf" srcId="{382F5189-078B-4316-B31F-616CE94069ED}" destId="{22698070-504A-44CB-AF67-3D27DFB2158D}" srcOrd="0" destOrd="0" presId="urn:microsoft.com/office/officeart/2005/8/layout/vList3"/>
    <dgm:cxn modelId="{8E2DE1DF-49A3-496E-B937-451553AF144A}" type="presParOf" srcId="{382F5189-078B-4316-B31F-616CE94069ED}" destId="{51EE1076-A37B-4386-8EB3-11D15807B381}" srcOrd="1" destOrd="0" presId="urn:microsoft.com/office/officeart/2005/8/layout/vList3"/>
    <dgm:cxn modelId="{18E560D2-9A78-41FA-91DC-370E4D0DCFD3}" type="presParOf" srcId="{37473063-E7A3-460E-8AED-579ECF02D68A}" destId="{0932A6C9-D98A-4045-A413-8ADDFA87C6EC}" srcOrd="5" destOrd="0" presId="urn:microsoft.com/office/officeart/2005/8/layout/vList3"/>
    <dgm:cxn modelId="{B1A02FB7-902C-48E6-BAA9-68FA5DD32A52}" type="presParOf" srcId="{37473063-E7A3-460E-8AED-579ECF02D68A}" destId="{C5030D08-626E-44F3-8085-CE110DCF0D61}" srcOrd="6" destOrd="0" presId="urn:microsoft.com/office/officeart/2005/8/layout/vList3"/>
    <dgm:cxn modelId="{BE5AEFF1-ED5C-4C04-8C37-D5821D99BE56}" type="presParOf" srcId="{C5030D08-626E-44F3-8085-CE110DCF0D61}" destId="{5A811AF9-642D-45EB-9EF4-08620BB33D36}" srcOrd="0" destOrd="0" presId="urn:microsoft.com/office/officeart/2005/8/layout/vList3"/>
    <dgm:cxn modelId="{D0BB764E-4233-4DA0-859D-4953EBA9B523}" type="presParOf" srcId="{C5030D08-626E-44F3-8085-CE110DCF0D61}" destId="{34F3D629-E024-4051-A0E2-5F6EFD669BD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1A10EA-AC79-4ED4-803E-0C1C1D22D94E}" type="doc">
      <dgm:prSet loTypeId="urn:microsoft.com/office/officeart/2005/8/layout/vList4#2" loCatId="list" qsTypeId="urn:microsoft.com/office/officeart/2005/8/quickstyle/simple3" qsCatId="simple" csTypeId="urn:microsoft.com/office/officeart/2005/8/colors/accent1_2" csCatId="accent1" phldr="1"/>
      <dgm:spPr/>
      <dgm:t>
        <a:bodyPr/>
        <a:lstStyle/>
        <a:p>
          <a:endParaRPr lang="x-none"/>
        </a:p>
      </dgm:t>
    </dgm:pt>
    <dgm:pt modelId="{08DAAD09-E05D-4338-AC7A-47121909DB25}">
      <dgm:prSet phldrT="[Текст]"/>
      <dgm:spPr/>
      <dgm:t>
        <a:bodyPr/>
        <a:lstStyle/>
        <a:p>
          <a:pPr algn="just"/>
          <a:r>
            <a:rPr lang="en-US" dirty="0">
              <a:latin typeface="Times New Roman" panose="02020603050405020304" pitchFamily="18" charset="0"/>
            </a:rPr>
            <a:t>1) </a:t>
          </a:r>
          <a:r>
            <a:rPr lang="uk-UA" dirty="0">
              <a:latin typeface="Times New Roman" panose="02020603050405020304" pitchFamily="18" charset="0"/>
            </a:rPr>
            <a:t>роботодавець може доручити працівникові, у тому числі державному службовцю, службовцю органу місцевого самоврядування, </a:t>
          </a:r>
          <a:r>
            <a:rPr lang="uk-UA" b="1" u="sng" dirty="0">
              <a:latin typeface="Times New Roman" panose="02020603050405020304" pitchFamily="18" charset="0"/>
            </a:rPr>
            <a:t>виконувати протягом певного періоду роботу</a:t>
          </a:r>
          <a:r>
            <a:rPr lang="uk-UA" dirty="0">
              <a:latin typeface="Times New Roman" panose="02020603050405020304" pitchFamily="18" charset="0"/>
            </a:rPr>
            <a:t>, визначену трудовим договором, </a:t>
          </a:r>
          <a:r>
            <a:rPr lang="uk-UA" b="1" u="sng" dirty="0">
              <a:latin typeface="Times New Roman" panose="02020603050405020304" pitchFamily="18" charset="0"/>
            </a:rPr>
            <a:t>вдома,</a:t>
          </a:r>
          <a:r>
            <a:rPr lang="uk-UA" dirty="0">
              <a:latin typeface="Times New Roman" panose="02020603050405020304" pitchFamily="18" charset="0"/>
            </a:rPr>
            <a:t> а також надавати працівнику, у тому числі державному службовцю, службовцю органу місцевого самоврядування, за його згодою відпустку;</a:t>
          </a:r>
          <a:endParaRPr lang="x-none" dirty="0"/>
        </a:p>
      </dgm:t>
    </dgm:pt>
    <dgm:pt modelId="{B5E4E4E3-C02E-4FCF-A49C-D24E09E26196}" type="parTrans" cxnId="{4FD3B194-AEEE-466A-A896-24B372C835C5}">
      <dgm:prSet/>
      <dgm:spPr/>
      <dgm:t>
        <a:bodyPr/>
        <a:lstStyle/>
        <a:p>
          <a:endParaRPr lang="x-none"/>
        </a:p>
      </dgm:t>
    </dgm:pt>
    <dgm:pt modelId="{C8AF2325-2910-4393-8708-BC0FB5E0BE31}" type="sibTrans" cxnId="{4FD3B194-AEEE-466A-A896-24B372C835C5}">
      <dgm:prSet/>
      <dgm:spPr/>
      <dgm:t>
        <a:bodyPr/>
        <a:lstStyle/>
        <a:p>
          <a:endParaRPr lang="x-none"/>
        </a:p>
      </dgm:t>
    </dgm:pt>
    <dgm:pt modelId="{A2AA35DB-539A-4A6C-8315-F4EC3BCBEE98}">
      <dgm:prSet phldrT="[Текст]"/>
      <dgm:spPr/>
      <dgm:t>
        <a:bodyPr/>
        <a:lstStyle/>
        <a:p>
          <a:pPr algn="just"/>
          <a:r>
            <a:rPr lang="uk-UA" dirty="0">
              <a:latin typeface="Times New Roman" panose="02020603050405020304" pitchFamily="18" charset="0"/>
            </a:rPr>
            <a:t>2) власником підприємства, установи, організації або уповноваженим органом </a:t>
          </a:r>
          <a:r>
            <a:rPr lang="uk-UA" b="1" u="sng" dirty="0">
              <a:latin typeface="Times New Roman" panose="02020603050405020304" pitchFamily="18" charset="0"/>
            </a:rPr>
            <a:t>може змінюватися режим роботи </a:t>
          </a:r>
          <a:r>
            <a:rPr lang="uk-UA" dirty="0">
              <a:latin typeface="Times New Roman" panose="02020603050405020304" pitchFamily="18" charset="0"/>
            </a:rPr>
            <a:t>органів, закладів, підприємств, установ, організацій, зокрема щодо прийому та обслуговування фізичних та юридичних осіб. Інформація про такі зміни повинна доводитися до відома населення з використанням веб-сайтів та інших комунікаційних засобів;</a:t>
          </a:r>
          <a:endParaRPr lang="x-none" dirty="0"/>
        </a:p>
      </dgm:t>
    </dgm:pt>
    <dgm:pt modelId="{16123D7E-5D67-434A-9917-DEA3D08C9EE8}" type="parTrans" cxnId="{01C60ACA-11C1-49E5-AEB4-5DE5B4C7D136}">
      <dgm:prSet/>
      <dgm:spPr/>
      <dgm:t>
        <a:bodyPr/>
        <a:lstStyle/>
        <a:p>
          <a:endParaRPr lang="x-none"/>
        </a:p>
      </dgm:t>
    </dgm:pt>
    <dgm:pt modelId="{FE1634B5-A02F-4B1D-9D46-2D394CB50AA5}" type="sibTrans" cxnId="{01C60ACA-11C1-49E5-AEB4-5DE5B4C7D136}">
      <dgm:prSet/>
      <dgm:spPr/>
      <dgm:t>
        <a:bodyPr/>
        <a:lstStyle/>
        <a:p>
          <a:endParaRPr lang="x-none"/>
        </a:p>
      </dgm:t>
    </dgm:pt>
    <dgm:pt modelId="{15EA353A-144E-4C7C-83C9-DA8C7E5B7FC7}">
      <dgm:prSet phldrT="[Текст]"/>
      <dgm:spPr/>
      <dgm:t>
        <a:bodyPr/>
        <a:lstStyle/>
        <a:p>
          <a:pPr algn="just"/>
          <a:r>
            <a:rPr lang="uk-UA" dirty="0">
              <a:latin typeface="Times New Roman" panose="02020603050405020304" pitchFamily="18" charset="0"/>
            </a:rPr>
            <a:t>3) з дня оголошення карантину </a:t>
          </a:r>
          <a:r>
            <a:rPr lang="uk-UA" b="1" u="sng" dirty="0">
              <a:latin typeface="Times New Roman" panose="02020603050405020304" pitchFamily="18" charset="0"/>
            </a:rPr>
            <a:t>зупиняється перебіг строків звернення за отриманням адміністративних та інших послуг та строків надання цих послуг</a:t>
          </a:r>
          <a:r>
            <a:rPr lang="uk-UA" dirty="0">
              <a:latin typeface="Times New Roman" panose="02020603050405020304" pitchFamily="18" charset="0"/>
            </a:rPr>
            <a:t>, визначених законом. Від дня припинення карантину перебіг цих строків продовжується з урахуванням часу, що минув до його зупинення;</a:t>
          </a:r>
          <a:endParaRPr lang="x-none" dirty="0"/>
        </a:p>
      </dgm:t>
    </dgm:pt>
    <dgm:pt modelId="{D9A8D2F1-3362-4214-8541-453E74498B40}" type="parTrans" cxnId="{F96DF2F2-EBA0-48C4-B7D4-810337404A73}">
      <dgm:prSet/>
      <dgm:spPr/>
      <dgm:t>
        <a:bodyPr/>
        <a:lstStyle/>
        <a:p>
          <a:endParaRPr lang="x-none"/>
        </a:p>
      </dgm:t>
    </dgm:pt>
    <dgm:pt modelId="{0ACDB8D3-A507-46CD-8BAD-288137E540F9}" type="sibTrans" cxnId="{F96DF2F2-EBA0-48C4-B7D4-810337404A73}">
      <dgm:prSet/>
      <dgm:spPr/>
      <dgm:t>
        <a:bodyPr/>
        <a:lstStyle/>
        <a:p>
          <a:endParaRPr lang="x-none"/>
        </a:p>
      </dgm:t>
    </dgm:pt>
    <dgm:pt modelId="{EC9E4776-FC64-48AE-9C42-AE2CBFDE56B1}">
      <dgm:prSet phldrT="[Текст]"/>
      <dgm:spPr/>
      <dgm:t>
        <a:bodyPr/>
        <a:lstStyle/>
        <a:p>
          <a:pPr algn="l"/>
          <a:r>
            <a:rPr lang="uk-UA" dirty="0">
              <a:latin typeface="Times New Roman" panose="02020603050405020304" pitchFamily="18" charset="0"/>
            </a:rPr>
            <a:t>4) </a:t>
          </a:r>
          <a:r>
            <a:rPr lang="uk-UA" b="1" u="sng" dirty="0">
              <a:latin typeface="Times New Roman" panose="02020603050405020304" pitchFamily="18" charset="0"/>
            </a:rPr>
            <a:t>забороняється проведення органами державного нагляду (контролю) планових заходів із здійснення державного нагляду (контролю) у сфері господарської діяльності</a:t>
          </a:r>
          <a:r>
            <a:rPr lang="uk-UA" dirty="0">
              <a:latin typeface="Times New Roman" panose="02020603050405020304" pitchFamily="18" charset="0"/>
            </a:rPr>
            <a:t>.</a:t>
          </a:r>
          <a:endParaRPr lang="x-none" dirty="0"/>
        </a:p>
      </dgm:t>
    </dgm:pt>
    <dgm:pt modelId="{362E7065-29A5-4D8B-B2FF-F1C979A3B8EB}" type="parTrans" cxnId="{B4153BCE-9964-4BEF-B554-85AF0C1DD9BD}">
      <dgm:prSet/>
      <dgm:spPr/>
      <dgm:t>
        <a:bodyPr/>
        <a:lstStyle/>
        <a:p>
          <a:endParaRPr lang="x-none"/>
        </a:p>
      </dgm:t>
    </dgm:pt>
    <dgm:pt modelId="{B1974A7A-0246-4D12-B0C0-14920E649BD5}" type="sibTrans" cxnId="{B4153BCE-9964-4BEF-B554-85AF0C1DD9BD}">
      <dgm:prSet/>
      <dgm:spPr/>
      <dgm:t>
        <a:bodyPr/>
        <a:lstStyle/>
        <a:p>
          <a:endParaRPr lang="x-none"/>
        </a:p>
      </dgm:t>
    </dgm:pt>
    <dgm:pt modelId="{48625208-7255-4B24-B0E2-FC145677BF42}" type="pres">
      <dgm:prSet presAssocID="{271A10EA-AC79-4ED4-803E-0C1C1D22D94E}" presName="linear" presStyleCnt="0">
        <dgm:presLayoutVars>
          <dgm:dir/>
          <dgm:resizeHandles val="exact"/>
        </dgm:presLayoutVars>
      </dgm:prSet>
      <dgm:spPr/>
    </dgm:pt>
    <dgm:pt modelId="{C482D450-1B87-4BD4-9708-3A3426818B68}" type="pres">
      <dgm:prSet presAssocID="{08DAAD09-E05D-4338-AC7A-47121909DB25}" presName="comp" presStyleCnt="0"/>
      <dgm:spPr/>
    </dgm:pt>
    <dgm:pt modelId="{F30206F3-9555-4293-928B-DE547E027271}" type="pres">
      <dgm:prSet presAssocID="{08DAAD09-E05D-4338-AC7A-47121909DB25}" presName="box" presStyleLbl="node1" presStyleIdx="0" presStyleCnt="4"/>
      <dgm:spPr/>
    </dgm:pt>
    <dgm:pt modelId="{F18A1BDA-3279-43BA-838D-087C70CE1457}" type="pres">
      <dgm:prSet presAssocID="{08DAAD09-E05D-4338-AC7A-47121909DB25}"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C07CE0E2-F7DA-4682-9E9A-1E7770A857FA}" type="pres">
      <dgm:prSet presAssocID="{08DAAD09-E05D-4338-AC7A-47121909DB25}" presName="text" presStyleLbl="node1" presStyleIdx="0" presStyleCnt="4">
        <dgm:presLayoutVars>
          <dgm:bulletEnabled val="1"/>
        </dgm:presLayoutVars>
      </dgm:prSet>
      <dgm:spPr/>
    </dgm:pt>
    <dgm:pt modelId="{85953725-5C2A-4666-9A2D-148103A95443}" type="pres">
      <dgm:prSet presAssocID="{C8AF2325-2910-4393-8708-BC0FB5E0BE31}" presName="spacer" presStyleCnt="0"/>
      <dgm:spPr/>
    </dgm:pt>
    <dgm:pt modelId="{41D30AB9-A5C8-4855-8954-B77F66511CAB}" type="pres">
      <dgm:prSet presAssocID="{A2AA35DB-539A-4A6C-8315-F4EC3BCBEE98}" presName="comp" presStyleCnt="0"/>
      <dgm:spPr/>
    </dgm:pt>
    <dgm:pt modelId="{9C2562D9-0020-4B4F-A896-7BC5B130719B}" type="pres">
      <dgm:prSet presAssocID="{A2AA35DB-539A-4A6C-8315-F4EC3BCBEE98}" presName="box" presStyleLbl="node1" presStyleIdx="1" presStyleCnt="4"/>
      <dgm:spPr/>
    </dgm:pt>
    <dgm:pt modelId="{077FB6A6-E5E4-49F6-9EA6-84D452DE171E}" type="pres">
      <dgm:prSet presAssocID="{A2AA35DB-539A-4A6C-8315-F4EC3BCBEE98}"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5D607CB6-3190-46F9-9BD1-7159A6F4D74E}" type="pres">
      <dgm:prSet presAssocID="{A2AA35DB-539A-4A6C-8315-F4EC3BCBEE98}" presName="text" presStyleLbl="node1" presStyleIdx="1" presStyleCnt="4">
        <dgm:presLayoutVars>
          <dgm:bulletEnabled val="1"/>
        </dgm:presLayoutVars>
      </dgm:prSet>
      <dgm:spPr/>
    </dgm:pt>
    <dgm:pt modelId="{383EE463-3F18-4ECF-BC86-54F6250EB746}" type="pres">
      <dgm:prSet presAssocID="{FE1634B5-A02F-4B1D-9D46-2D394CB50AA5}" presName="spacer" presStyleCnt="0"/>
      <dgm:spPr/>
    </dgm:pt>
    <dgm:pt modelId="{C2F33B6A-6F4D-4E06-9A54-056291FB886C}" type="pres">
      <dgm:prSet presAssocID="{15EA353A-144E-4C7C-83C9-DA8C7E5B7FC7}" presName="comp" presStyleCnt="0"/>
      <dgm:spPr/>
    </dgm:pt>
    <dgm:pt modelId="{F92FF0DA-48A1-4F42-931C-6C65C20D9887}" type="pres">
      <dgm:prSet presAssocID="{15EA353A-144E-4C7C-83C9-DA8C7E5B7FC7}" presName="box" presStyleLbl="node1" presStyleIdx="2" presStyleCnt="4"/>
      <dgm:spPr/>
    </dgm:pt>
    <dgm:pt modelId="{9011DF04-ED98-4267-A7F9-1EF104FB6CE1}" type="pres">
      <dgm:prSet presAssocID="{15EA353A-144E-4C7C-83C9-DA8C7E5B7FC7}"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EF188C60-4464-4A48-9424-E4275B1D35A8}" type="pres">
      <dgm:prSet presAssocID="{15EA353A-144E-4C7C-83C9-DA8C7E5B7FC7}" presName="text" presStyleLbl="node1" presStyleIdx="2" presStyleCnt="4">
        <dgm:presLayoutVars>
          <dgm:bulletEnabled val="1"/>
        </dgm:presLayoutVars>
      </dgm:prSet>
      <dgm:spPr/>
    </dgm:pt>
    <dgm:pt modelId="{80A2EB47-70EF-4B68-9055-9C68C2339E2B}" type="pres">
      <dgm:prSet presAssocID="{0ACDB8D3-A507-46CD-8BAD-288137E540F9}" presName="spacer" presStyleCnt="0"/>
      <dgm:spPr/>
    </dgm:pt>
    <dgm:pt modelId="{BBD20398-9F9A-40B8-BFF6-1AB411EA117D}" type="pres">
      <dgm:prSet presAssocID="{EC9E4776-FC64-48AE-9C42-AE2CBFDE56B1}" presName="comp" presStyleCnt="0"/>
      <dgm:spPr/>
    </dgm:pt>
    <dgm:pt modelId="{58CFDD4B-54C3-4028-AE84-519757900C9B}" type="pres">
      <dgm:prSet presAssocID="{EC9E4776-FC64-48AE-9C42-AE2CBFDE56B1}" presName="box" presStyleLbl="node1" presStyleIdx="3" presStyleCnt="4"/>
      <dgm:spPr/>
    </dgm:pt>
    <dgm:pt modelId="{20B70264-C67F-4BA9-81BF-B885E4894DE1}" type="pres">
      <dgm:prSet presAssocID="{EC9E4776-FC64-48AE-9C42-AE2CBFDE56B1}"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18AB8703-C4C1-429C-8EA8-8647D85EBB64}" type="pres">
      <dgm:prSet presAssocID="{EC9E4776-FC64-48AE-9C42-AE2CBFDE56B1}" presName="text" presStyleLbl="node1" presStyleIdx="3" presStyleCnt="4">
        <dgm:presLayoutVars>
          <dgm:bulletEnabled val="1"/>
        </dgm:presLayoutVars>
      </dgm:prSet>
      <dgm:spPr/>
    </dgm:pt>
  </dgm:ptLst>
  <dgm:cxnLst>
    <dgm:cxn modelId="{9E52E314-A7E9-42D0-894F-1B8C1CFD94CD}" type="presOf" srcId="{08DAAD09-E05D-4338-AC7A-47121909DB25}" destId="{C07CE0E2-F7DA-4682-9E9A-1E7770A857FA}" srcOrd="1" destOrd="0" presId="urn:microsoft.com/office/officeart/2005/8/layout/vList4#2"/>
    <dgm:cxn modelId="{5B87C564-7E94-4688-968A-CDA407DC0AF0}" type="presOf" srcId="{15EA353A-144E-4C7C-83C9-DA8C7E5B7FC7}" destId="{EF188C60-4464-4A48-9424-E4275B1D35A8}" srcOrd="1" destOrd="0" presId="urn:microsoft.com/office/officeart/2005/8/layout/vList4#2"/>
    <dgm:cxn modelId="{4FD3B194-AEEE-466A-A896-24B372C835C5}" srcId="{271A10EA-AC79-4ED4-803E-0C1C1D22D94E}" destId="{08DAAD09-E05D-4338-AC7A-47121909DB25}" srcOrd="0" destOrd="0" parTransId="{B5E4E4E3-C02E-4FCF-A49C-D24E09E26196}" sibTransId="{C8AF2325-2910-4393-8708-BC0FB5E0BE31}"/>
    <dgm:cxn modelId="{9155AD95-B560-4704-A5E6-92641C1615F2}" type="presOf" srcId="{A2AA35DB-539A-4A6C-8315-F4EC3BCBEE98}" destId="{9C2562D9-0020-4B4F-A896-7BC5B130719B}" srcOrd="0" destOrd="0" presId="urn:microsoft.com/office/officeart/2005/8/layout/vList4#2"/>
    <dgm:cxn modelId="{6EADD1B8-824D-49FA-B1DA-E987991ED1E5}" type="presOf" srcId="{A2AA35DB-539A-4A6C-8315-F4EC3BCBEE98}" destId="{5D607CB6-3190-46F9-9BD1-7159A6F4D74E}" srcOrd="1" destOrd="0" presId="urn:microsoft.com/office/officeart/2005/8/layout/vList4#2"/>
    <dgm:cxn modelId="{B23FE4C5-9357-4906-9643-C92890920852}" type="presOf" srcId="{15EA353A-144E-4C7C-83C9-DA8C7E5B7FC7}" destId="{F92FF0DA-48A1-4F42-931C-6C65C20D9887}" srcOrd="0" destOrd="0" presId="urn:microsoft.com/office/officeart/2005/8/layout/vList4#2"/>
    <dgm:cxn modelId="{01C60ACA-11C1-49E5-AEB4-5DE5B4C7D136}" srcId="{271A10EA-AC79-4ED4-803E-0C1C1D22D94E}" destId="{A2AA35DB-539A-4A6C-8315-F4EC3BCBEE98}" srcOrd="1" destOrd="0" parTransId="{16123D7E-5D67-434A-9917-DEA3D08C9EE8}" sibTransId="{FE1634B5-A02F-4B1D-9D46-2D394CB50AA5}"/>
    <dgm:cxn modelId="{036F54CD-2E29-4893-B330-FBB9B8F7E217}" type="presOf" srcId="{08DAAD09-E05D-4338-AC7A-47121909DB25}" destId="{F30206F3-9555-4293-928B-DE547E027271}" srcOrd="0" destOrd="0" presId="urn:microsoft.com/office/officeart/2005/8/layout/vList4#2"/>
    <dgm:cxn modelId="{B4153BCE-9964-4BEF-B554-85AF0C1DD9BD}" srcId="{271A10EA-AC79-4ED4-803E-0C1C1D22D94E}" destId="{EC9E4776-FC64-48AE-9C42-AE2CBFDE56B1}" srcOrd="3" destOrd="0" parTransId="{362E7065-29A5-4D8B-B2FF-F1C979A3B8EB}" sibTransId="{B1974A7A-0246-4D12-B0C0-14920E649BD5}"/>
    <dgm:cxn modelId="{0648C4D4-FA94-4A13-83DC-351DD91354FB}" type="presOf" srcId="{271A10EA-AC79-4ED4-803E-0C1C1D22D94E}" destId="{48625208-7255-4B24-B0E2-FC145677BF42}" srcOrd="0" destOrd="0" presId="urn:microsoft.com/office/officeart/2005/8/layout/vList4#2"/>
    <dgm:cxn modelId="{7953BAE4-9C59-4390-B10D-82E52A0072E3}" type="presOf" srcId="{EC9E4776-FC64-48AE-9C42-AE2CBFDE56B1}" destId="{18AB8703-C4C1-429C-8EA8-8647D85EBB64}" srcOrd="1" destOrd="0" presId="urn:microsoft.com/office/officeart/2005/8/layout/vList4#2"/>
    <dgm:cxn modelId="{F96DF2F2-EBA0-48C4-B7D4-810337404A73}" srcId="{271A10EA-AC79-4ED4-803E-0C1C1D22D94E}" destId="{15EA353A-144E-4C7C-83C9-DA8C7E5B7FC7}" srcOrd="2" destOrd="0" parTransId="{D9A8D2F1-3362-4214-8541-453E74498B40}" sibTransId="{0ACDB8D3-A507-46CD-8BAD-288137E540F9}"/>
    <dgm:cxn modelId="{82CF77FC-81E3-45A8-8DF8-8FA0C4065D33}" type="presOf" srcId="{EC9E4776-FC64-48AE-9C42-AE2CBFDE56B1}" destId="{58CFDD4B-54C3-4028-AE84-519757900C9B}" srcOrd="0" destOrd="0" presId="urn:microsoft.com/office/officeart/2005/8/layout/vList4#2"/>
    <dgm:cxn modelId="{4A1708AD-8234-44D3-961F-EFA3DCB938E7}" type="presParOf" srcId="{48625208-7255-4B24-B0E2-FC145677BF42}" destId="{C482D450-1B87-4BD4-9708-3A3426818B68}" srcOrd="0" destOrd="0" presId="urn:microsoft.com/office/officeart/2005/8/layout/vList4#2"/>
    <dgm:cxn modelId="{2BB7A197-5574-47EB-BF67-272B05DE756D}" type="presParOf" srcId="{C482D450-1B87-4BD4-9708-3A3426818B68}" destId="{F30206F3-9555-4293-928B-DE547E027271}" srcOrd="0" destOrd="0" presId="urn:microsoft.com/office/officeart/2005/8/layout/vList4#2"/>
    <dgm:cxn modelId="{9B5FE72F-6532-45E7-99C5-56C9332B45A2}" type="presParOf" srcId="{C482D450-1B87-4BD4-9708-3A3426818B68}" destId="{F18A1BDA-3279-43BA-838D-087C70CE1457}" srcOrd="1" destOrd="0" presId="urn:microsoft.com/office/officeart/2005/8/layout/vList4#2"/>
    <dgm:cxn modelId="{ED299F69-278D-449B-BF0A-F107B4E3D15C}" type="presParOf" srcId="{C482D450-1B87-4BD4-9708-3A3426818B68}" destId="{C07CE0E2-F7DA-4682-9E9A-1E7770A857FA}" srcOrd="2" destOrd="0" presId="urn:microsoft.com/office/officeart/2005/8/layout/vList4#2"/>
    <dgm:cxn modelId="{3D32485E-8DA3-4287-8D1E-71280ABD9154}" type="presParOf" srcId="{48625208-7255-4B24-B0E2-FC145677BF42}" destId="{85953725-5C2A-4666-9A2D-148103A95443}" srcOrd="1" destOrd="0" presId="urn:microsoft.com/office/officeart/2005/8/layout/vList4#2"/>
    <dgm:cxn modelId="{4865C6DC-9F4E-47FD-BC9F-8C68EFEB9667}" type="presParOf" srcId="{48625208-7255-4B24-B0E2-FC145677BF42}" destId="{41D30AB9-A5C8-4855-8954-B77F66511CAB}" srcOrd="2" destOrd="0" presId="urn:microsoft.com/office/officeart/2005/8/layout/vList4#2"/>
    <dgm:cxn modelId="{8ABEBE02-A51E-4009-8DDB-2C888E67D8A5}" type="presParOf" srcId="{41D30AB9-A5C8-4855-8954-B77F66511CAB}" destId="{9C2562D9-0020-4B4F-A896-7BC5B130719B}" srcOrd="0" destOrd="0" presId="urn:microsoft.com/office/officeart/2005/8/layout/vList4#2"/>
    <dgm:cxn modelId="{5E30F3D5-ED71-4995-8170-2A7D421CBBAA}" type="presParOf" srcId="{41D30AB9-A5C8-4855-8954-B77F66511CAB}" destId="{077FB6A6-E5E4-49F6-9EA6-84D452DE171E}" srcOrd="1" destOrd="0" presId="urn:microsoft.com/office/officeart/2005/8/layout/vList4#2"/>
    <dgm:cxn modelId="{F231093F-D1D3-4FCA-8306-6D29D5FA41C3}" type="presParOf" srcId="{41D30AB9-A5C8-4855-8954-B77F66511CAB}" destId="{5D607CB6-3190-46F9-9BD1-7159A6F4D74E}" srcOrd="2" destOrd="0" presId="urn:microsoft.com/office/officeart/2005/8/layout/vList4#2"/>
    <dgm:cxn modelId="{E668C442-EB11-4AA3-8795-DDC47177B5DE}" type="presParOf" srcId="{48625208-7255-4B24-B0E2-FC145677BF42}" destId="{383EE463-3F18-4ECF-BC86-54F6250EB746}" srcOrd="3" destOrd="0" presId="urn:microsoft.com/office/officeart/2005/8/layout/vList4#2"/>
    <dgm:cxn modelId="{D60A6FEE-3B53-443A-90FF-B0D17E868079}" type="presParOf" srcId="{48625208-7255-4B24-B0E2-FC145677BF42}" destId="{C2F33B6A-6F4D-4E06-9A54-056291FB886C}" srcOrd="4" destOrd="0" presId="urn:microsoft.com/office/officeart/2005/8/layout/vList4#2"/>
    <dgm:cxn modelId="{71F845C2-1C26-4204-BCC8-FB0441BE9751}" type="presParOf" srcId="{C2F33B6A-6F4D-4E06-9A54-056291FB886C}" destId="{F92FF0DA-48A1-4F42-931C-6C65C20D9887}" srcOrd="0" destOrd="0" presId="urn:microsoft.com/office/officeart/2005/8/layout/vList4#2"/>
    <dgm:cxn modelId="{1D768BA8-2A3E-4E95-93B3-1D3126D57633}" type="presParOf" srcId="{C2F33B6A-6F4D-4E06-9A54-056291FB886C}" destId="{9011DF04-ED98-4267-A7F9-1EF104FB6CE1}" srcOrd="1" destOrd="0" presId="urn:microsoft.com/office/officeart/2005/8/layout/vList4#2"/>
    <dgm:cxn modelId="{4DB8EEE3-4A8C-46ED-9CD5-81D055EC916D}" type="presParOf" srcId="{C2F33B6A-6F4D-4E06-9A54-056291FB886C}" destId="{EF188C60-4464-4A48-9424-E4275B1D35A8}" srcOrd="2" destOrd="0" presId="urn:microsoft.com/office/officeart/2005/8/layout/vList4#2"/>
    <dgm:cxn modelId="{A8E33A3F-EFCB-4DF4-BC90-4079E7B917BE}" type="presParOf" srcId="{48625208-7255-4B24-B0E2-FC145677BF42}" destId="{80A2EB47-70EF-4B68-9055-9C68C2339E2B}" srcOrd="5" destOrd="0" presId="urn:microsoft.com/office/officeart/2005/8/layout/vList4#2"/>
    <dgm:cxn modelId="{04293E17-C43C-4B29-B8AA-C26FF97CAF17}" type="presParOf" srcId="{48625208-7255-4B24-B0E2-FC145677BF42}" destId="{BBD20398-9F9A-40B8-BFF6-1AB411EA117D}" srcOrd="6" destOrd="0" presId="urn:microsoft.com/office/officeart/2005/8/layout/vList4#2"/>
    <dgm:cxn modelId="{872DE9BB-D8C2-460B-890E-41D0D2E09EC3}" type="presParOf" srcId="{BBD20398-9F9A-40B8-BFF6-1AB411EA117D}" destId="{58CFDD4B-54C3-4028-AE84-519757900C9B}" srcOrd="0" destOrd="0" presId="urn:microsoft.com/office/officeart/2005/8/layout/vList4#2"/>
    <dgm:cxn modelId="{426970A3-BEF7-409D-96C8-7AEB74123C99}" type="presParOf" srcId="{BBD20398-9F9A-40B8-BFF6-1AB411EA117D}" destId="{20B70264-C67F-4BA9-81BF-B885E4894DE1}" srcOrd="1" destOrd="0" presId="urn:microsoft.com/office/officeart/2005/8/layout/vList4#2"/>
    <dgm:cxn modelId="{50AEB8D2-571A-4F8F-A1FD-7D043F8D1304}" type="presParOf" srcId="{BBD20398-9F9A-40B8-BFF6-1AB411EA117D}" destId="{18AB8703-C4C1-429C-8EA8-8647D85EBB64}"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95DCE-F43C-4C49-9484-0CBBF9704A1F}" type="doc">
      <dgm:prSet loTypeId="urn:microsoft.com/office/officeart/2005/8/layout/vList2" loCatId="list" qsTypeId="urn:microsoft.com/office/officeart/2005/8/quickstyle/simple2" qsCatId="simple" csTypeId="urn:microsoft.com/office/officeart/2005/8/colors/accent1_5" csCatId="accent1" phldr="1"/>
      <dgm:spPr/>
      <dgm:t>
        <a:bodyPr/>
        <a:lstStyle/>
        <a:p>
          <a:endParaRPr lang="x-none"/>
        </a:p>
      </dgm:t>
    </dgm:pt>
    <dgm:pt modelId="{893A3757-052B-4B72-B916-842A187C3CA9}">
      <dgm:prSet phldrT="[Текст]"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uk-UA" sz="2400" b="1" dirty="0"/>
            <a:t>надання відпусток без збереження заробітної плати за заявою працівників</a:t>
          </a:r>
        </a:p>
      </dgm:t>
    </dgm:pt>
    <dgm:pt modelId="{D2B107DE-8E1C-4E8F-876F-00B8A7F8EFDE}" type="parTrans" cxnId="{E9218133-A0B5-4CC6-8C9C-66525189C7FE}">
      <dgm:prSet/>
      <dgm:spPr/>
      <dgm:t>
        <a:bodyPr/>
        <a:lstStyle/>
        <a:p>
          <a:endParaRPr lang="x-none"/>
        </a:p>
      </dgm:t>
    </dgm:pt>
    <dgm:pt modelId="{B86AD88C-F8D5-4325-B41C-A8B9E258EACD}" type="sibTrans" cxnId="{E9218133-A0B5-4CC6-8C9C-66525189C7FE}">
      <dgm:prSet/>
      <dgm:spPr/>
      <dgm:t>
        <a:bodyPr/>
        <a:lstStyle/>
        <a:p>
          <a:endParaRPr lang="x-none"/>
        </a:p>
      </dgm:t>
    </dgm:pt>
    <dgm:pt modelId="{2AB41B1B-8254-4A33-9B9D-F3C5A815B3BD}">
      <dgm:prSet phldrT="[Текст]" custT="1"/>
      <dgm:spPr/>
      <dgm:t>
        <a:bodyPr/>
        <a:lstStyle/>
        <a:p>
          <a:pPr algn="just"/>
          <a:r>
            <a:rPr lang="uk-UA" sz="2400" b="1" dirty="0"/>
            <a:t>встановлення працівникам неповного або скороченого робочого часу; </a:t>
          </a:r>
          <a:endParaRPr lang="x-none" sz="2400" dirty="0"/>
        </a:p>
      </dgm:t>
    </dgm:pt>
    <dgm:pt modelId="{947386E6-53B8-4A8D-B907-A77FC119BA08}" type="parTrans" cxnId="{15FEF899-8A37-408B-BFAC-B0D05F81AF50}">
      <dgm:prSet/>
      <dgm:spPr/>
      <dgm:t>
        <a:bodyPr/>
        <a:lstStyle/>
        <a:p>
          <a:endParaRPr lang="x-none"/>
        </a:p>
      </dgm:t>
    </dgm:pt>
    <dgm:pt modelId="{42ADD5A0-F897-4223-88F2-5EA3D7A55ED3}" type="sibTrans" cxnId="{15FEF899-8A37-408B-BFAC-B0D05F81AF50}">
      <dgm:prSet/>
      <dgm:spPr/>
      <dgm:t>
        <a:bodyPr/>
        <a:lstStyle/>
        <a:p>
          <a:endParaRPr lang="x-none"/>
        </a:p>
      </dgm:t>
    </dgm:pt>
    <dgm:pt modelId="{5532A007-08E7-4B77-9D89-A288F810B2B8}">
      <dgm:prSet custT="1"/>
      <dgm:spPr/>
      <dgm:t>
        <a:bodyPr/>
        <a:lstStyle/>
        <a:p>
          <a:r>
            <a:rPr lang="uk-UA" sz="2400" b="1" dirty="0"/>
            <a:t>запровадження роботи змінами;</a:t>
          </a:r>
          <a:endParaRPr lang="x-none" sz="2400" dirty="0"/>
        </a:p>
      </dgm:t>
    </dgm:pt>
    <dgm:pt modelId="{C5C2BFF6-9038-44A6-9BBD-6DFCC15CE652}" type="parTrans" cxnId="{C6D3AA86-F6EC-4DF0-9CA4-ACDA526A29A7}">
      <dgm:prSet/>
      <dgm:spPr/>
      <dgm:t>
        <a:bodyPr/>
        <a:lstStyle/>
        <a:p>
          <a:endParaRPr lang="x-none"/>
        </a:p>
      </dgm:t>
    </dgm:pt>
    <dgm:pt modelId="{42CC0190-93EC-4F76-9D3F-C0C33DFCBBF7}" type="sibTrans" cxnId="{C6D3AA86-F6EC-4DF0-9CA4-ACDA526A29A7}">
      <dgm:prSet/>
      <dgm:spPr/>
      <dgm:t>
        <a:bodyPr/>
        <a:lstStyle/>
        <a:p>
          <a:endParaRPr lang="x-none"/>
        </a:p>
      </dgm:t>
    </dgm:pt>
    <dgm:pt modelId="{0CC2F1D7-3A85-457B-BB19-A2A33F630526}">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uk-UA" sz="2000" b="1" dirty="0"/>
            <a:t> </a:t>
          </a:r>
          <a:r>
            <a:rPr lang="uk-UA" sz="2400" b="1" dirty="0"/>
            <a:t>продовження роботи за умови застосування засобів індивідуального та колективного захисту. </a:t>
          </a:r>
        </a:p>
      </dgm:t>
    </dgm:pt>
    <dgm:pt modelId="{E99488B2-BA6D-429D-B8FF-828B04122196}" type="parTrans" cxnId="{EA4714EB-ED6F-4034-A028-9E2CEC82EF63}">
      <dgm:prSet/>
      <dgm:spPr/>
      <dgm:t>
        <a:bodyPr/>
        <a:lstStyle/>
        <a:p>
          <a:endParaRPr lang="x-none"/>
        </a:p>
      </dgm:t>
    </dgm:pt>
    <dgm:pt modelId="{F47EC01A-64CD-42BB-9E5D-5B6B8FF3AEAD}" type="sibTrans" cxnId="{EA4714EB-ED6F-4034-A028-9E2CEC82EF63}">
      <dgm:prSet/>
      <dgm:spPr/>
      <dgm:t>
        <a:bodyPr/>
        <a:lstStyle/>
        <a:p>
          <a:endParaRPr lang="x-none"/>
        </a:p>
      </dgm:t>
    </dgm:pt>
    <dgm:pt modelId="{374D0395-FDDB-48E2-94BB-F4085553E05E}">
      <dgm:prSet custT="1"/>
      <dgm:spPr/>
      <dgm:t>
        <a:bodyPr/>
        <a:lstStyle/>
        <a:p>
          <a:r>
            <a:rPr lang="uk-UA" sz="2000" b="1" dirty="0"/>
            <a:t> </a:t>
          </a:r>
          <a:r>
            <a:rPr lang="uk-UA" sz="2400" b="1" dirty="0"/>
            <a:t>тимчасове запровадження дистанційної або надомної роботи; </a:t>
          </a:r>
          <a:endParaRPr lang="x-none" sz="2400" dirty="0"/>
        </a:p>
      </dgm:t>
    </dgm:pt>
    <dgm:pt modelId="{821CCCE1-DCFE-4767-B700-69F40FD6DD5B}" type="parTrans" cxnId="{B4508C5A-D204-4BC0-ADF3-22E5272975E6}">
      <dgm:prSet/>
      <dgm:spPr/>
      <dgm:t>
        <a:bodyPr/>
        <a:lstStyle/>
        <a:p>
          <a:endParaRPr lang="x-none"/>
        </a:p>
      </dgm:t>
    </dgm:pt>
    <dgm:pt modelId="{B12D9B4D-A5AA-4415-9FBB-8BF5D355C62E}" type="sibTrans" cxnId="{B4508C5A-D204-4BC0-ADF3-22E5272975E6}">
      <dgm:prSet/>
      <dgm:spPr/>
      <dgm:t>
        <a:bodyPr/>
        <a:lstStyle/>
        <a:p>
          <a:endParaRPr lang="x-none"/>
        </a:p>
      </dgm:t>
    </dgm:pt>
    <dgm:pt modelId="{C41BC0C3-1433-4E02-A171-9DE88DD600FC}">
      <dgm:prSet custT="1"/>
      <dgm:spPr/>
      <dgm:t>
        <a:bodyPr/>
        <a:lstStyle/>
        <a:p>
          <a:r>
            <a:rPr lang="uk-UA" sz="2400" b="1" dirty="0"/>
            <a:t>введення простою; </a:t>
          </a:r>
          <a:endParaRPr lang="x-none" sz="2400" dirty="0"/>
        </a:p>
      </dgm:t>
    </dgm:pt>
    <dgm:pt modelId="{8604B4B5-630D-4D72-B637-3438575C02AF}" type="parTrans" cxnId="{9909E2E2-18FC-4895-A033-690BEBEDBA42}">
      <dgm:prSet/>
      <dgm:spPr/>
      <dgm:t>
        <a:bodyPr/>
        <a:lstStyle/>
        <a:p>
          <a:endParaRPr lang="x-none"/>
        </a:p>
      </dgm:t>
    </dgm:pt>
    <dgm:pt modelId="{774DF39D-27E3-4B1E-9CB2-417E0C2143FF}" type="sibTrans" cxnId="{9909E2E2-18FC-4895-A033-690BEBEDBA42}">
      <dgm:prSet/>
      <dgm:spPr/>
      <dgm:t>
        <a:bodyPr/>
        <a:lstStyle/>
        <a:p>
          <a:endParaRPr lang="x-none"/>
        </a:p>
      </dgm:t>
    </dgm:pt>
    <dgm:pt modelId="{777923E0-4B8C-4F89-AA9C-B48DE9F9FE52}" type="pres">
      <dgm:prSet presAssocID="{87995DCE-F43C-4C49-9484-0CBBF9704A1F}" presName="linear" presStyleCnt="0">
        <dgm:presLayoutVars>
          <dgm:animLvl val="lvl"/>
          <dgm:resizeHandles val="exact"/>
        </dgm:presLayoutVars>
      </dgm:prSet>
      <dgm:spPr/>
    </dgm:pt>
    <dgm:pt modelId="{7DD3669B-8DE7-4B7E-A56A-494A51C8A3AF}" type="pres">
      <dgm:prSet presAssocID="{893A3757-052B-4B72-B916-842A187C3CA9}" presName="parentText" presStyleLbl="node1" presStyleIdx="0" presStyleCnt="6" custScaleY="91731" custLinFactY="15501" custLinFactNeighborY="100000">
        <dgm:presLayoutVars>
          <dgm:chMax val="0"/>
          <dgm:bulletEnabled val="1"/>
        </dgm:presLayoutVars>
      </dgm:prSet>
      <dgm:spPr/>
    </dgm:pt>
    <dgm:pt modelId="{8C69B453-BB7D-453B-8ADB-99F2E5D9E3AE}" type="pres">
      <dgm:prSet presAssocID="{B86AD88C-F8D5-4325-B41C-A8B9E258EACD}" presName="spacer" presStyleCnt="0"/>
      <dgm:spPr/>
    </dgm:pt>
    <dgm:pt modelId="{F3957E09-3938-4B61-B4CC-1A7454EAD7F6}" type="pres">
      <dgm:prSet presAssocID="{2AB41B1B-8254-4A33-9B9D-F3C5A815B3BD}" presName="parentText" presStyleLbl="node1" presStyleIdx="1" presStyleCnt="6" custLinFactY="14910" custLinFactNeighborY="100000">
        <dgm:presLayoutVars>
          <dgm:chMax val="0"/>
          <dgm:bulletEnabled val="1"/>
        </dgm:presLayoutVars>
      </dgm:prSet>
      <dgm:spPr/>
    </dgm:pt>
    <dgm:pt modelId="{AE441E39-4409-4C49-83D1-1F45FF3DA89C}" type="pres">
      <dgm:prSet presAssocID="{42ADD5A0-F897-4223-88F2-5EA3D7A55ED3}" presName="spacer" presStyleCnt="0"/>
      <dgm:spPr/>
    </dgm:pt>
    <dgm:pt modelId="{6D69FD60-8963-4699-8962-61D1D7A23643}" type="pres">
      <dgm:prSet presAssocID="{5532A007-08E7-4B77-9D89-A288F810B2B8}" presName="parentText" presStyleLbl="node1" presStyleIdx="2" presStyleCnt="6" custLinFactY="15059" custLinFactNeighborY="100000">
        <dgm:presLayoutVars>
          <dgm:chMax val="0"/>
          <dgm:bulletEnabled val="1"/>
        </dgm:presLayoutVars>
      </dgm:prSet>
      <dgm:spPr/>
    </dgm:pt>
    <dgm:pt modelId="{E2418687-CB6A-4C18-8F5E-811D2A07F013}" type="pres">
      <dgm:prSet presAssocID="{42CC0190-93EC-4F76-9D3F-C0C33DFCBBF7}" presName="spacer" presStyleCnt="0"/>
      <dgm:spPr/>
    </dgm:pt>
    <dgm:pt modelId="{07FC3CC1-4D85-4785-B6FC-CC5C4922E37D}" type="pres">
      <dgm:prSet presAssocID="{374D0395-FDDB-48E2-94BB-F4085553E05E}" presName="parentText" presStyleLbl="node1" presStyleIdx="3" presStyleCnt="6" custScaleY="73170" custLinFactY="5063" custLinFactNeighborY="100000">
        <dgm:presLayoutVars>
          <dgm:chMax val="0"/>
          <dgm:bulletEnabled val="1"/>
        </dgm:presLayoutVars>
      </dgm:prSet>
      <dgm:spPr/>
    </dgm:pt>
    <dgm:pt modelId="{9F47C391-2B4F-409F-88E9-A90769BCA3E5}" type="pres">
      <dgm:prSet presAssocID="{B12D9B4D-A5AA-4415-9FBB-8BF5D355C62E}" presName="spacer" presStyleCnt="0"/>
      <dgm:spPr/>
    </dgm:pt>
    <dgm:pt modelId="{4813768C-464B-4080-B30C-CA3D9402FC8C}" type="pres">
      <dgm:prSet presAssocID="{C41BC0C3-1433-4E02-A171-9DE88DD600FC}" presName="parentText" presStyleLbl="node1" presStyleIdx="4" presStyleCnt="6" custScaleY="68971">
        <dgm:presLayoutVars>
          <dgm:chMax val="0"/>
          <dgm:bulletEnabled val="1"/>
        </dgm:presLayoutVars>
      </dgm:prSet>
      <dgm:spPr/>
    </dgm:pt>
    <dgm:pt modelId="{CA4CD999-29B2-4390-A11D-A956BA5373B9}" type="pres">
      <dgm:prSet presAssocID="{774DF39D-27E3-4B1E-9CB2-417E0C2143FF}" presName="spacer" presStyleCnt="0"/>
      <dgm:spPr/>
    </dgm:pt>
    <dgm:pt modelId="{01550EEE-5FAD-4B97-B2F7-F07630D15658}" type="pres">
      <dgm:prSet presAssocID="{0CC2F1D7-3A85-457B-BB19-A2A33F630526}" presName="parentText" presStyleLbl="node1" presStyleIdx="5" presStyleCnt="6" custScaleY="86790" custLinFactNeighborY="8120">
        <dgm:presLayoutVars>
          <dgm:chMax val="0"/>
          <dgm:bulletEnabled val="1"/>
        </dgm:presLayoutVars>
      </dgm:prSet>
      <dgm:spPr/>
    </dgm:pt>
  </dgm:ptLst>
  <dgm:cxnLst>
    <dgm:cxn modelId="{ED045F08-79B7-42D2-B444-96FF32A1A045}" type="presOf" srcId="{893A3757-052B-4B72-B916-842A187C3CA9}" destId="{7DD3669B-8DE7-4B7E-A56A-494A51C8A3AF}" srcOrd="0" destOrd="0" presId="urn:microsoft.com/office/officeart/2005/8/layout/vList2"/>
    <dgm:cxn modelId="{B8141714-9A86-4947-A624-B6D8A9FA408B}" type="presOf" srcId="{2AB41B1B-8254-4A33-9B9D-F3C5A815B3BD}" destId="{F3957E09-3938-4B61-B4CC-1A7454EAD7F6}" srcOrd="0" destOrd="0" presId="urn:microsoft.com/office/officeart/2005/8/layout/vList2"/>
    <dgm:cxn modelId="{4994251E-4F59-46AF-9943-0EFD7B50D8D8}" type="presOf" srcId="{87995DCE-F43C-4C49-9484-0CBBF9704A1F}" destId="{777923E0-4B8C-4F89-AA9C-B48DE9F9FE52}" srcOrd="0" destOrd="0" presId="urn:microsoft.com/office/officeart/2005/8/layout/vList2"/>
    <dgm:cxn modelId="{9E6B5C2F-A715-4197-A20B-2EF775278F7E}" type="presOf" srcId="{374D0395-FDDB-48E2-94BB-F4085553E05E}" destId="{07FC3CC1-4D85-4785-B6FC-CC5C4922E37D}" srcOrd="0" destOrd="0" presId="urn:microsoft.com/office/officeart/2005/8/layout/vList2"/>
    <dgm:cxn modelId="{E9218133-A0B5-4CC6-8C9C-66525189C7FE}" srcId="{87995DCE-F43C-4C49-9484-0CBBF9704A1F}" destId="{893A3757-052B-4B72-B916-842A187C3CA9}" srcOrd="0" destOrd="0" parTransId="{D2B107DE-8E1C-4E8F-876F-00B8A7F8EFDE}" sibTransId="{B86AD88C-F8D5-4325-B41C-A8B9E258EACD}"/>
    <dgm:cxn modelId="{CD306C36-902C-47CF-95A0-72964938A513}" type="presOf" srcId="{5532A007-08E7-4B77-9D89-A288F810B2B8}" destId="{6D69FD60-8963-4699-8962-61D1D7A23643}" srcOrd="0" destOrd="0" presId="urn:microsoft.com/office/officeart/2005/8/layout/vList2"/>
    <dgm:cxn modelId="{B4508C5A-D204-4BC0-ADF3-22E5272975E6}" srcId="{87995DCE-F43C-4C49-9484-0CBBF9704A1F}" destId="{374D0395-FDDB-48E2-94BB-F4085553E05E}" srcOrd="3" destOrd="0" parTransId="{821CCCE1-DCFE-4767-B700-69F40FD6DD5B}" sibTransId="{B12D9B4D-A5AA-4415-9FBB-8BF5D355C62E}"/>
    <dgm:cxn modelId="{C6D3AA86-F6EC-4DF0-9CA4-ACDA526A29A7}" srcId="{87995DCE-F43C-4C49-9484-0CBBF9704A1F}" destId="{5532A007-08E7-4B77-9D89-A288F810B2B8}" srcOrd="2" destOrd="0" parTransId="{C5C2BFF6-9038-44A6-9BBD-6DFCC15CE652}" sibTransId="{42CC0190-93EC-4F76-9D3F-C0C33DFCBBF7}"/>
    <dgm:cxn modelId="{15FEF899-8A37-408B-BFAC-B0D05F81AF50}" srcId="{87995DCE-F43C-4C49-9484-0CBBF9704A1F}" destId="{2AB41B1B-8254-4A33-9B9D-F3C5A815B3BD}" srcOrd="1" destOrd="0" parTransId="{947386E6-53B8-4A8D-B907-A77FC119BA08}" sibTransId="{42ADD5A0-F897-4223-88F2-5EA3D7A55ED3}"/>
    <dgm:cxn modelId="{13535FB1-03E2-4D3A-B262-CB4DE07CAF6D}" type="presOf" srcId="{0CC2F1D7-3A85-457B-BB19-A2A33F630526}" destId="{01550EEE-5FAD-4B97-B2F7-F07630D15658}" srcOrd="0" destOrd="0" presId="urn:microsoft.com/office/officeart/2005/8/layout/vList2"/>
    <dgm:cxn modelId="{BEFE46B6-7F8B-4657-9CAC-D0FDF93FC8B4}" type="presOf" srcId="{C41BC0C3-1433-4E02-A171-9DE88DD600FC}" destId="{4813768C-464B-4080-B30C-CA3D9402FC8C}" srcOrd="0" destOrd="0" presId="urn:microsoft.com/office/officeart/2005/8/layout/vList2"/>
    <dgm:cxn modelId="{9909E2E2-18FC-4895-A033-690BEBEDBA42}" srcId="{87995DCE-F43C-4C49-9484-0CBBF9704A1F}" destId="{C41BC0C3-1433-4E02-A171-9DE88DD600FC}" srcOrd="4" destOrd="0" parTransId="{8604B4B5-630D-4D72-B637-3438575C02AF}" sibTransId="{774DF39D-27E3-4B1E-9CB2-417E0C2143FF}"/>
    <dgm:cxn modelId="{EA4714EB-ED6F-4034-A028-9E2CEC82EF63}" srcId="{87995DCE-F43C-4C49-9484-0CBBF9704A1F}" destId="{0CC2F1D7-3A85-457B-BB19-A2A33F630526}" srcOrd="5" destOrd="0" parTransId="{E99488B2-BA6D-429D-B8FF-828B04122196}" sibTransId="{F47EC01A-64CD-42BB-9E5D-5B6B8FF3AEAD}"/>
    <dgm:cxn modelId="{7E1CF1DF-3A6B-4AFB-B8E6-40AD3D93689D}" type="presParOf" srcId="{777923E0-4B8C-4F89-AA9C-B48DE9F9FE52}" destId="{7DD3669B-8DE7-4B7E-A56A-494A51C8A3AF}" srcOrd="0" destOrd="0" presId="urn:microsoft.com/office/officeart/2005/8/layout/vList2"/>
    <dgm:cxn modelId="{AAE89654-E354-4618-B84F-57D880C9BBC4}" type="presParOf" srcId="{777923E0-4B8C-4F89-AA9C-B48DE9F9FE52}" destId="{8C69B453-BB7D-453B-8ADB-99F2E5D9E3AE}" srcOrd="1" destOrd="0" presId="urn:microsoft.com/office/officeart/2005/8/layout/vList2"/>
    <dgm:cxn modelId="{048AD6D0-1CE2-4CDC-BD55-67A134E62345}" type="presParOf" srcId="{777923E0-4B8C-4F89-AA9C-B48DE9F9FE52}" destId="{F3957E09-3938-4B61-B4CC-1A7454EAD7F6}" srcOrd="2" destOrd="0" presId="urn:microsoft.com/office/officeart/2005/8/layout/vList2"/>
    <dgm:cxn modelId="{67B65526-55F6-46F9-9B4A-1F6AA9E09FE7}" type="presParOf" srcId="{777923E0-4B8C-4F89-AA9C-B48DE9F9FE52}" destId="{AE441E39-4409-4C49-83D1-1F45FF3DA89C}" srcOrd="3" destOrd="0" presId="urn:microsoft.com/office/officeart/2005/8/layout/vList2"/>
    <dgm:cxn modelId="{665AB230-1E81-4C82-86C0-A84028E044A7}" type="presParOf" srcId="{777923E0-4B8C-4F89-AA9C-B48DE9F9FE52}" destId="{6D69FD60-8963-4699-8962-61D1D7A23643}" srcOrd="4" destOrd="0" presId="urn:microsoft.com/office/officeart/2005/8/layout/vList2"/>
    <dgm:cxn modelId="{3264DD02-E58C-460B-BBE8-E7046BF0A1A1}" type="presParOf" srcId="{777923E0-4B8C-4F89-AA9C-B48DE9F9FE52}" destId="{E2418687-CB6A-4C18-8F5E-811D2A07F013}" srcOrd="5" destOrd="0" presId="urn:microsoft.com/office/officeart/2005/8/layout/vList2"/>
    <dgm:cxn modelId="{A62ADA68-6B0B-4789-883F-E3A62247C213}" type="presParOf" srcId="{777923E0-4B8C-4F89-AA9C-B48DE9F9FE52}" destId="{07FC3CC1-4D85-4785-B6FC-CC5C4922E37D}" srcOrd="6" destOrd="0" presId="urn:microsoft.com/office/officeart/2005/8/layout/vList2"/>
    <dgm:cxn modelId="{A900686F-2CC3-4B4D-85E1-B56F5244AD94}" type="presParOf" srcId="{777923E0-4B8C-4F89-AA9C-B48DE9F9FE52}" destId="{9F47C391-2B4F-409F-88E9-A90769BCA3E5}" srcOrd="7" destOrd="0" presId="urn:microsoft.com/office/officeart/2005/8/layout/vList2"/>
    <dgm:cxn modelId="{840ACC78-FD46-4F86-A1B8-102E97116A75}" type="presParOf" srcId="{777923E0-4B8C-4F89-AA9C-B48DE9F9FE52}" destId="{4813768C-464B-4080-B30C-CA3D9402FC8C}" srcOrd="8" destOrd="0" presId="urn:microsoft.com/office/officeart/2005/8/layout/vList2"/>
    <dgm:cxn modelId="{43CD6AF1-7393-4C4D-8B83-0E494C37D133}" type="presParOf" srcId="{777923E0-4B8C-4F89-AA9C-B48DE9F9FE52}" destId="{CA4CD999-29B2-4390-A11D-A956BA5373B9}" srcOrd="9" destOrd="0" presId="urn:microsoft.com/office/officeart/2005/8/layout/vList2"/>
    <dgm:cxn modelId="{7F621FFB-8E74-476E-BFB3-D0F126562BD8}" type="presParOf" srcId="{777923E0-4B8C-4F89-AA9C-B48DE9F9FE52}" destId="{01550EEE-5FAD-4B97-B2F7-F07630D1565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09E081-0FB5-4AF4-9AB1-0B58A9278FF4}" type="doc">
      <dgm:prSet loTypeId="urn:microsoft.com/office/officeart/2005/8/layout/bList2#2" loCatId="list" qsTypeId="urn:microsoft.com/office/officeart/2005/8/quickstyle/simple4" qsCatId="simple" csTypeId="urn:microsoft.com/office/officeart/2005/8/colors/accent1_2" csCatId="accent1" phldr="1"/>
      <dgm:spPr/>
      <dgm:t>
        <a:bodyPr/>
        <a:lstStyle/>
        <a:p>
          <a:endParaRPr lang="x-none"/>
        </a:p>
      </dgm:t>
    </dgm:pt>
    <dgm:pt modelId="{2688616A-32A1-4865-B84F-AEC1FAF19F9C}">
      <dgm:prSet phldrT="[Текст]"/>
      <dgm:spPr/>
      <dgm:t>
        <a:bodyPr/>
        <a:lstStyle/>
        <a:p>
          <a:pPr lvl="0" defTabSz="2266950">
            <a:lnSpc>
              <a:spcPct val="90000"/>
            </a:lnSpc>
            <a:spcBef>
              <a:spcPct val="0"/>
            </a:spcBef>
          </a:pPr>
          <a:endParaRPr lang="x-none" dirty="0"/>
        </a:p>
      </dgm:t>
    </dgm:pt>
    <dgm:pt modelId="{E441A8C9-7C78-471D-BEC3-73AF19E8DDAF}" type="parTrans" cxnId="{70382221-5553-4D36-9107-23528C938221}">
      <dgm:prSet/>
      <dgm:spPr/>
      <dgm:t>
        <a:bodyPr/>
        <a:lstStyle/>
        <a:p>
          <a:endParaRPr lang="x-none"/>
        </a:p>
      </dgm:t>
    </dgm:pt>
    <dgm:pt modelId="{0927AB14-36D2-4DC2-AB0A-2885303ECDBA}" type="sibTrans" cxnId="{70382221-5553-4D36-9107-23528C938221}">
      <dgm:prSet/>
      <dgm:spPr/>
      <dgm:t>
        <a:bodyPr/>
        <a:lstStyle/>
        <a:p>
          <a:endParaRPr lang="x-none"/>
        </a:p>
      </dgm:t>
    </dgm:pt>
    <dgm:pt modelId="{98F92640-56BD-45A9-902D-F1E7D40116AD}">
      <dgm:prSet phldrT="[Текст]"/>
      <dgm:spPr/>
      <dgm:t>
        <a:bodyPr/>
        <a:lstStyle/>
        <a:p>
          <a:pPr lvl="0" defTabSz="666750">
            <a:lnSpc>
              <a:spcPct val="90000"/>
            </a:lnSpc>
            <a:spcBef>
              <a:spcPct val="0"/>
            </a:spcBef>
          </a:pPr>
          <a:endParaRPr lang="x-none" dirty="0"/>
        </a:p>
      </dgm:t>
    </dgm:pt>
    <dgm:pt modelId="{2D3BDCFD-C170-435D-B253-0F38CD0899B1}" type="parTrans" cxnId="{13CCE6B5-B30B-4572-8AE3-F6E35174DE50}">
      <dgm:prSet/>
      <dgm:spPr/>
      <dgm:t>
        <a:bodyPr/>
        <a:lstStyle/>
        <a:p>
          <a:endParaRPr lang="x-none"/>
        </a:p>
      </dgm:t>
    </dgm:pt>
    <dgm:pt modelId="{37FB5E18-98FD-4507-9AC5-0BF229D7779D}" type="sibTrans" cxnId="{13CCE6B5-B30B-4572-8AE3-F6E35174DE50}">
      <dgm:prSet/>
      <dgm:spPr/>
      <dgm:t>
        <a:bodyPr/>
        <a:lstStyle/>
        <a:p>
          <a:endParaRPr lang="x-none"/>
        </a:p>
      </dgm:t>
    </dgm:pt>
    <dgm:pt modelId="{994588C8-CCCD-4FAF-B7B0-89CB4A1B870E}">
      <dgm:prSet phldrT="[Текст]"/>
      <dgm:spPr/>
      <dgm:t>
        <a:bodyPr/>
        <a:lstStyle/>
        <a:p>
          <a:pPr lvl="0" defTabSz="666750">
            <a:lnSpc>
              <a:spcPct val="90000"/>
            </a:lnSpc>
            <a:spcBef>
              <a:spcPct val="0"/>
            </a:spcBef>
          </a:pPr>
          <a:endParaRPr lang="x-none" dirty="0"/>
        </a:p>
      </dgm:t>
    </dgm:pt>
    <dgm:pt modelId="{2753E3A4-4BDA-4B0F-ABD3-DA7046A13F25}" type="parTrans" cxnId="{5DB8FB1F-1CBD-4721-9616-133ADEF9F940}">
      <dgm:prSet/>
      <dgm:spPr/>
      <dgm:t>
        <a:bodyPr/>
        <a:lstStyle/>
        <a:p>
          <a:endParaRPr lang="x-none"/>
        </a:p>
      </dgm:t>
    </dgm:pt>
    <dgm:pt modelId="{E0189EB9-CDFE-4B1D-B2D4-3C94F38B5EFF}" type="sibTrans" cxnId="{5DB8FB1F-1CBD-4721-9616-133ADEF9F940}">
      <dgm:prSet/>
      <dgm:spPr/>
      <dgm:t>
        <a:bodyPr/>
        <a:lstStyle/>
        <a:p>
          <a:endParaRPr lang="x-none"/>
        </a:p>
      </dgm:t>
    </dgm:pt>
    <dgm:pt modelId="{2E728C4D-7D09-4D08-BC02-09F4334E4055}">
      <dgm:prSe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1800" dirty="0">
              <a:latin typeface="Times New Roman" panose="02020603050405020304" pitchFamily="18" charset="0"/>
              <a:ea typeface="Times New Roman" panose="02020603050405020304" pitchFamily="18" charset="0"/>
              <a:cs typeface="Times New Roman" panose="02020603050405020304" pitchFamily="18" charset="0"/>
            </a:rPr>
            <a:t>1) наявність у працівника невикористаних днів щорічної відпустки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за минулі попередні та поточний рік)</a:t>
          </a:r>
          <a:endParaRPr lang="uk-UA" sz="1800" dirty="0">
            <a:latin typeface="Times New Roman" panose="02020603050405020304" pitchFamily="18" charset="0"/>
            <a:ea typeface="Times New Roman" panose="02020603050405020304" pitchFamily="18" charset="0"/>
            <a:cs typeface="Times New Roman" panose="02020603050405020304" pitchFamily="18" charset="0"/>
          </a:endParaRPr>
        </a:p>
      </dgm:t>
    </dgm:pt>
    <dgm:pt modelId="{FE8A308E-9ECF-4E0A-9C5F-B24A69BCAA14}" type="parTrans" cxnId="{BC57A404-AC00-48A0-9854-AC56B0F32366}">
      <dgm:prSet/>
      <dgm:spPr/>
      <dgm:t>
        <a:bodyPr/>
        <a:lstStyle/>
        <a:p>
          <a:endParaRPr lang="x-none"/>
        </a:p>
      </dgm:t>
    </dgm:pt>
    <dgm:pt modelId="{32E4F26D-E87D-4BEA-855B-EB57A90F3A79}" type="sibTrans" cxnId="{BC57A404-AC00-48A0-9854-AC56B0F32366}">
      <dgm:prSet/>
      <dgm:spPr/>
      <dgm:t>
        <a:bodyPr/>
        <a:lstStyle/>
        <a:p>
          <a:endParaRPr lang="x-none"/>
        </a:p>
      </dgm:t>
    </dgm:pt>
    <dgm:pt modelId="{E92C0793-CAA5-45BD-8D16-4FEDD11BAC98}">
      <dgm:prSe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1800" dirty="0">
              <a:latin typeface="Times New Roman" panose="02020603050405020304" pitchFamily="18" charset="0"/>
              <a:ea typeface="Times New Roman" panose="02020603050405020304" pitchFamily="18" charset="0"/>
              <a:cs typeface="Times New Roman" panose="02020603050405020304" pitchFamily="18" charset="0"/>
            </a:rPr>
            <a:t>2) за бажанням працівника</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(на підставі особистої заяви або наявності його згоди) </a:t>
          </a:r>
          <a:endParaRPr lang="x-none" dirty="0"/>
        </a:p>
      </dgm:t>
    </dgm:pt>
    <dgm:pt modelId="{5EDD2CB5-BBFE-466A-B05C-403B47AFB514}" type="parTrans" cxnId="{CCA68952-3F7C-4C6C-AAB2-0FBA5B4E667A}">
      <dgm:prSet/>
      <dgm:spPr/>
      <dgm:t>
        <a:bodyPr/>
        <a:lstStyle/>
        <a:p>
          <a:endParaRPr lang="x-none"/>
        </a:p>
      </dgm:t>
    </dgm:pt>
    <dgm:pt modelId="{B1E5BF00-7350-4517-8067-55E2FE5D23FF}" type="sibTrans" cxnId="{CCA68952-3F7C-4C6C-AAB2-0FBA5B4E667A}">
      <dgm:prSet/>
      <dgm:spPr/>
      <dgm:t>
        <a:bodyPr/>
        <a:lstStyle/>
        <a:p>
          <a:endParaRPr lang="x-none"/>
        </a:p>
      </dgm:t>
    </dgm:pt>
    <dgm:pt modelId="{9F1320B5-AB8B-45BE-9893-FDD154646F39}">
      <dgm:prSe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1800" dirty="0">
              <a:latin typeface="Times New Roman" panose="02020603050405020304" pitchFamily="18" charset="0"/>
              <a:ea typeface="Times New Roman" panose="02020603050405020304" pitchFamily="18" charset="0"/>
              <a:cs typeface="Times New Roman" panose="02020603050405020304" pitchFamily="18" charset="0"/>
            </a:rPr>
            <a:t>3) за згодою роботодавця (погодження або ініціатива)</a:t>
          </a:r>
        </a:p>
        <a:p>
          <a:endParaRPr lang="x-none" dirty="0"/>
        </a:p>
      </dgm:t>
    </dgm:pt>
    <dgm:pt modelId="{29E48D33-B4E3-4FBB-8133-68464ED14305}" type="parTrans" cxnId="{F1163B42-5AF9-476F-9CF1-09230EE647C4}">
      <dgm:prSet/>
      <dgm:spPr/>
      <dgm:t>
        <a:bodyPr/>
        <a:lstStyle/>
        <a:p>
          <a:endParaRPr lang="x-none"/>
        </a:p>
      </dgm:t>
    </dgm:pt>
    <dgm:pt modelId="{1283BD38-1BB5-4407-B8E4-DFA71938B57F}" type="sibTrans" cxnId="{F1163B42-5AF9-476F-9CF1-09230EE647C4}">
      <dgm:prSet/>
      <dgm:spPr/>
      <dgm:t>
        <a:bodyPr/>
        <a:lstStyle/>
        <a:p>
          <a:endParaRPr lang="x-none"/>
        </a:p>
      </dgm:t>
    </dgm:pt>
    <dgm:pt modelId="{7DC1645A-4F2E-4F72-803D-24241A5CDBB8}">
      <dgm:prSet/>
      <dgm:spPr/>
      <dgm:t>
        <a:bodyPr/>
        <a:lstStyle/>
        <a:p>
          <a:endParaRPr lang="x-none" dirty="0"/>
        </a:p>
      </dgm:t>
    </dgm:pt>
    <dgm:pt modelId="{BD4FC0ED-2E66-448E-83D1-D0E573198C5D}" type="parTrans" cxnId="{22E468BD-FDA0-4B41-968E-834921319FE1}">
      <dgm:prSet/>
      <dgm:spPr/>
      <dgm:t>
        <a:bodyPr/>
        <a:lstStyle/>
        <a:p>
          <a:endParaRPr lang="x-none"/>
        </a:p>
      </dgm:t>
    </dgm:pt>
    <dgm:pt modelId="{E95340D8-8993-44BD-B944-B2E6B605FCD6}" type="sibTrans" cxnId="{22E468BD-FDA0-4B41-968E-834921319FE1}">
      <dgm:prSet/>
      <dgm:spPr/>
      <dgm:t>
        <a:bodyPr/>
        <a:lstStyle/>
        <a:p>
          <a:endParaRPr lang="x-none"/>
        </a:p>
      </dgm:t>
    </dgm:pt>
    <dgm:pt modelId="{27B2C171-71DD-4285-B556-FC0E2FFF817F}">
      <dgm:prSet/>
      <dgm:spPr/>
      <dgm:t>
        <a:bodyPr/>
        <a:lstStyle/>
        <a:p>
          <a:endParaRPr lang="x-none" dirty="0"/>
        </a:p>
      </dgm:t>
    </dgm:pt>
    <dgm:pt modelId="{9A0C2C27-A7A1-49DD-BED9-C6DC558FD864}" type="parTrans" cxnId="{D22C3808-7897-4BF2-B023-D71B6FD7E099}">
      <dgm:prSet/>
      <dgm:spPr/>
      <dgm:t>
        <a:bodyPr/>
        <a:lstStyle/>
        <a:p>
          <a:endParaRPr lang="x-none"/>
        </a:p>
      </dgm:t>
    </dgm:pt>
    <dgm:pt modelId="{9420A4F6-506C-45EE-8B93-877597F005CC}" type="sibTrans" cxnId="{D22C3808-7897-4BF2-B023-D71B6FD7E099}">
      <dgm:prSet/>
      <dgm:spPr/>
      <dgm:t>
        <a:bodyPr/>
        <a:lstStyle/>
        <a:p>
          <a:endParaRPr lang="x-none"/>
        </a:p>
      </dgm:t>
    </dgm:pt>
    <dgm:pt modelId="{BC48E36D-8909-4096-9101-546422A03AFC}">
      <dgm:prSet/>
      <dgm:spPr/>
      <dgm:t>
        <a:bodyPr/>
        <a:lstStyle/>
        <a:p>
          <a:endParaRPr lang="x-none" dirty="0"/>
        </a:p>
      </dgm:t>
    </dgm:pt>
    <dgm:pt modelId="{DBB56BCE-2231-42E6-87B2-5B2624E0D904}" type="parTrans" cxnId="{1E97A263-6BF6-4133-9285-464F3DCD8E1F}">
      <dgm:prSet/>
      <dgm:spPr/>
      <dgm:t>
        <a:bodyPr/>
        <a:lstStyle/>
        <a:p>
          <a:endParaRPr lang="x-none"/>
        </a:p>
      </dgm:t>
    </dgm:pt>
    <dgm:pt modelId="{C522B58F-B7F5-47C8-8623-CE974AF95E9A}" type="sibTrans" cxnId="{1E97A263-6BF6-4133-9285-464F3DCD8E1F}">
      <dgm:prSet/>
      <dgm:spPr/>
      <dgm:t>
        <a:bodyPr/>
        <a:lstStyle/>
        <a:p>
          <a:endParaRPr lang="x-none"/>
        </a:p>
      </dgm:t>
    </dgm:pt>
    <dgm:pt modelId="{53D0F33C-2704-472A-B08A-931836B6D7EE}" type="pres">
      <dgm:prSet presAssocID="{F409E081-0FB5-4AF4-9AB1-0B58A9278FF4}" presName="diagram" presStyleCnt="0">
        <dgm:presLayoutVars>
          <dgm:dir/>
          <dgm:animLvl val="lvl"/>
          <dgm:resizeHandles val="exact"/>
        </dgm:presLayoutVars>
      </dgm:prSet>
      <dgm:spPr/>
    </dgm:pt>
    <dgm:pt modelId="{7BFBBCAA-4530-44C3-9005-F232C4947BAA}" type="pres">
      <dgm:prSet presAssocID="{2688616A-32A1-4865-B84F-AEC1FAF19F9C}" presName="compNode" presStyleCnt="0"/>
      <dgm:spPr/>
    </dgm:pt>
    <dgm:pt modelId="{78B6D62D-FFF3-472F-BF39-48484F8F6E22}" type="pres">
      <dgm:prSet presAssocID="{2688616A-32A1-4865-B84F-AEC1FAF19F9C}" presName="childRect" presStyleLbl="bgAcc1" presStyleIdx="0" presStyleCnt="3">
        <dgm:presLayoutVars>
          <dgm:bulletEnabled val="1"/>
        </dgm:presLayoutVars>
      </dgm:prSet>
      <dgm:spPr/>
    </dgm:pt>
    <dgm:pt modelId="{C7632FB7-16BB-4880-8792-7150FF016A7C}" type="pres">
      <dgm:prSet presAssocID="{2688616A-32A1-4865-B84F-AEC1FAF19F9C}" presName="parentText" presStyleLbl="node1" presStyleIdx="0" presStyleCnt="0">
        <dgm:presLayoutVars>
          <dgm:chMax val="0"/>
          <dgm:bulletEnabled val="1"/>
        </dgm:presLayoutVars>
      </dgm:prSet>
      <dgm:spPr/>
    </dgm:pt>
    <dgm:pt modelId="{0D694445-B144-4BB0-8B53-BD265DB271C8}" type="pres">
      <dgm:prSet presAssocID="{2688616A-32A1-4865-B84F-AEC1FAF19F9C}" presName="parentRect" presStyleLbl="alignNode1" presStyleIdx="0" presStyleCnt="3"/>
      <dgm:spPr/>
    </dgm:pt>
    <dgm:pt modelId="{70D3A6CE-3F20-400A-A2CC-9E02AFB70275}" type="pres">
      <dgm:prSet presAssocID="{2688616A-32A1-4865-B84F-AEC1FAF19F9C}"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D26F2903-E20E-466F-8169-843292EDF72F}" type="pres">
      <dgm:prSet presAssocID="{0927AB14-36D2-4DC2-AB0A-2885303ECDBA}" presName="sibTrans" presStyleLbl="sibTrans2D1" presStyleIdx="0" presStyleCnt="0"/>
      <dgm:spPr/>
    </dgm:pt>
    <dgm:pt modelId="{65B0F32D-45B7-4F4C-9C52-85605F58F9D5}" type="pres">
      <dgm:prSet presAssocID="{98F92640-56BD-45A9-902D-F1E7D40116AD}" presName="compNode" presStyleCnt="0"/>
      <dgm:spPr/>
    </dgm:pt>
    <dgm:pt modelId="{431132B8-A01B-48CE-BE80-732FB4F9291B}" type="pres">
      <dgm:prSet presAssocID="{98F92640-56BD-45A9-902D-F1E7D40116AD}" presName="childRect" presStyleLbl="bgAcc1" presStyleIdx="1" presStyleCnt="3">
        <dgm:presLayoutVars>
          <dgm:bulletEnabled val="1"/>
        </dgm:presLayoutVars>
      </dgm:prSet>
      <dgm:spPr/>
    </dgm:pt>
    <dgm:pt modelId="{42431E94-261B-4D40-9552-B9D081CD35A5}" type="pres">
      <dgm:prSet presAssocID="{98F92640-56BD-45A9-902D-F1E7D40116AD}" presName="parentText" presStyleLbl="node1" presStyleIdx="0" presStyleCnt="0">
        <dgm:presLayoutVars>
          <dgm:chMax val="0"/>
          <dgm:bulletEnabled val="1"/>
        </dgm:presLayoutVars>
      </dgm:prSet>
      <dgm:spPr/>
    </dgm:pt>
    <dgm:pt modelId="{B9508D61-F828-477E-89B5-E48E85688914}" type="pres">
      <dgm:prSet presAssocID="{98F92640-56BD-45A9-902D-F1E7D40116AD}" presName="parentRect" presStyleLbl="alignNode1" presStyleIdx="1" presStyleCnt="3"/>
      <dgm:spPr/>
    </dgm:pt>
    <dgm:pt modelId="{8759D2DC-D877-49CA-8A71-2E6ED7577392}" type="pres">
      <dgm:prSet presAssocID="{98F92640-56BD-45A9-902D-F1E7D40116AD}" presName="adorn" presStyleLbl="fgAccFollowNod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0282B308-D17D-43A0-BFFE-C1863850D812}" type="pres">
      <dgm:prSet presAssocID="{37FB5E18-98FD-4507-9AC5-0BF229D7779D}" presName="sibTrans" presStyleLbl="sibTrans2D1" presStyleIdx="0" presStyleCnt="0"/>
      <dgm:spPr/>
    </dgm:pt>
    <dgm:pt modelId="{7BC82108-1B1A-4B0D-BE26-1B9B62F54B1C}" type="pres">
      <dgm:prSet presAssocID="{994588C8-CCCD-4FAF-B7B0-89CB4A1B870E}" presName="compNode" presStyleCnt="0"/>
      <dgm:spPr/>
    </dgm:pt>
    <dgm:pt modelId="{AB22A598-3A5F-4CA1-A558-A630C47C1840}" type="pres">
      <dgm:prSet presAssocID="{994588C8-CCCD-4FAF-B7B0-89CB4A1B870E}" presName="childRect" presStyleLbl="bgAcc1" presStyleIdx="2" presStyleCnt="3">
        <dgm:presLayoutVars>
          <dgm:bulletEnabled val="1"/>
        </dgm:presLayoutVars>
      </dgm:prSet>
      <dgm:spPr/>
    </dgm:pt>
    <dgm:pt modelId="{9E587B88-C124-42FE-84A1-ED4ADEDDDE64}" type="pres">
      <dgm:prSet presAssocID="{994588C8-CCCD-4FAF-B7B0-89CB4A1B870E}" presName="parentText" presStyleLbl="node1" presStyleIdx="0" presStyleCnt="0">
        <dgm:presLayoutVars>
          <dgm:chMax val="0"/>
          <dgm:bulletEnabled val="1"/>
        </dgm:presLayoutVars>
      </dgm:prSet>
      <dgm:spPr/>
    </dgm:pt>
    <dgm:pt modelId="{E6355710-6026-47EE-AD15-2235B4B92D36}" type="pres">
      <dgm:prSet presAssocID="{994588C8-CCCD-4FAF-B7B0-89CB4A1B870E}" presName="parentRect" presStyleLbl="alignNode1" presStyleIdx="2" presStyleCnt="3"/>
      <dgm:spPr/>
    </dgm:pt>
    <dgm:pt modelId="{97F77463-DB59-45C2-ABDF-39925813FAEE}" type="pres">
      <dgm:prSet presAssocID="{994588C8-CCCD-4FAF-B7B0-89CB4A1B870E}" presName="adorn" presStyleLbl="fgAccFollowNod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Lst>
  <dgm:cxnLst>
    <dgm:cxn modelId="{BC57A404-AC00-48A0-9854-AC56B0F32366}" srcId="{2688616A-32A1-4865-B84F-AEC1FAF19F9C}" destId="{2E728C4D-7D09-4D08-BC02-09F4334E4055}" srcOrd="0" destOrd="0" parTransId="{FE8A308E-9ECF-4E0A-9C5F-B24A69BCAA14}" sibTransId="{32E4F26D-E87D-4BEA-855B-EB57A90F3A79}"/>
    <dgm:cxn modelId="{D22C3808-7897-4BF2-B023-D71B6FD7E099}" srcId="{994588C8-CCCD-4FAF-B7B0-89CB4A1B870E}" destId="{27B2C171-71DD-4285-B556-FC0E2FFF817F}" srcOrd="0" destOrd="0" parTransId="{9A0C2C27-A7A1-49DD-BED9-C6DC558FD864}" sibTransId="{9420A4F6-506C-45EE-8B93-877597F005CC}"/>
    <dgm:cxn modelId="{0F14591B-4D5C-4D1F-8736-E157FBD92132}" type="presOf" srcId="{0927AB14-36D2-4DC2-AB0A-2885303ECDBA}" destId="{D26F2903-E20E-466F-8169-843292EDF72F}" srcOrd="0" destOrd="0" presId="urn:microsoft.com/office/officeart/2005/8/layout/bList2#2"/>
    <dgm:cxn modelId="{5DB8FB1F-1CBD-4721-9616-133ADEF9F940}" srcId="{F409E081-0FB5-4AF4-9AB1-0B58A9278FF4}" destId="{994588C8-CCCD-4FAF-B7B0-89CB4A1B870E}" srcOrd="2" destOrd="0" parTransId="{2753E3A4-4BDA-4B0F-ABD3-DA7046A13F25}" sibTransId="{E0189EB9-CDFE-4B1D-B2D4-3C94F38B5EFF}"/>
    <dgm:cxn modelId="{70382221-5553-4D36-9107-23528C938221}" srcId="{F409E081-0FB5-4AF4-9AB1-0B58A9278FF4}" destId="{2688616A-32A1-4865-B84F-AEC1FAF19F9C}" srcOrd="0" destOrd="0" parTransId="{E441A8C9-7C78-471D-BEC3-73AF19E8DDAF}" sibTransId="{0927AB14-36D2-4DC2-AB0A-2885303ECDBA}"/>
    <dgm:cxn modelId="{D436FC3A-ED01-4D3F-9262-42871B37B8A2}" type="presOf" srcId="{994588C8-CCCD-4FAF-B7B0-89CB4A1B870E}" destId="{9E587B88-C124-42FE-84A1-ED4ADEDDDE64}" srcOrd="0" destOrd="0" presId="urn:microsoft.com/office/officeart/2005/8/layout/bList2#2"/>
    <dgm:cxn modelId="{F1163B42-5AF9-476F-9CF1-09230EE647C4}" srcId="{994588C8-CCCD-4FAF-B7B0-89CB4A1B870E}" destId="{9F1320B5-AB8B-45BE-9893-FDD154646F39}" srcOrd="2" destOrd="0" parTransId="{29E48D33-B4E3-4FBB-8133-68464ED14305}" sibTransId="{1283BD38-1BB5-4407-B8E4-DFA71938B57F}"/>
    <dgm:cxn modelId="{1CD81D63-B32D-48C3-8147-78608A44D7BC}" type="presOf" srcId="{7DC1645A-4F2E-4F72-803D-24241A5CDBB8}" destId="{431132B8-A01B-48CE-BE80-732FB4F9291B}" srcOrd="0" destOrd="0" presId="urn:microsoft.com/office/officeart/2005/8/layout/bList2#2"/>
    <dgm:cxn modelId="{1E97A263-6BF6-4133-9285-464F3DCD8E1F}" srcId="{994588C8-CCCD-4FAF-B7B0-89CB4A1B870E}" destId="{BC48E36D-8909-4096-9101-546422A03AFC}" srcOrd="1" destOrd="0" parTransId="{DBB56BCE-2231-42E6-87B2-5B2624E0D904}" sibTransId="{C522B58F-B7F5-47C8-8623-CE974AF95E9A}"/>
    <dgm:cxn modelId="{CCA68952-3F7C-4C6C-AAB2-0FBA5B4E667A}" srcId="{98F92640-56BD-45A9-902D-F1E7D40116AD}" destId="{E92C0793-CAA5-45BD-8D16-4FEDD11BAC98}" srcOrd="1" destOrd="0" parTransId="{5EDD2CB5-BBFE-466A-B05C-403B47AFB514}" sibTransId="{B1E5BF00-7350-4517-8067-55E2FE5D23FF}"/>
    <dgm:cxn modelId="{6DC3CD56-CF6D-4776-87C1-1DF1C49094B6}" type="presOf" srcId="{37FB5E18-98FD-4507-9AC5-0BF229D7779D}" destId="{0282B308-D17D-43A0-BFFE-C1863850D812}" srcOrd="0" destOrd="0" presId="urn:microsoft.com/office/officeart/2005/8/layout/bList2#2"/>
    <dgm:cxn modelId="{1E125087-604A-411C-B485-404A95711EF1}" type="presOf" srcId="{994588C8-CCCD-4FAF-B7B0-89CB4A1B870E}" destId="{E6355710-6026-47EE-AD15-2235B4B92D36}" srcOrd="1" destOrd="0" presId="urn:microsoft.com/office/officeart/2005/8/layout/bList2#2"/>
    <dgm:cxn modelId="{2DF7AE9C-D5A6-46B6-B4BC-06FD3CD64B6B}" type="presOf" srcId="{9F1320B5-AB8B-45BE-9893-FDD154646F39}" destId="{AB22A598-3A5F-4CA1-A558-A630C47C1840}" srcOrd="0" destOrd="2" presId="urn:microsoft.com/office/officeart/2005/8/layout/bList2#2"/>
    <dgm:cxn modelId="{4F692E9E-9101-4B36-A8B1-E98130BDCD7A}" type="presOf" srcId="{2688616A-32A1-4865-B84F-AEC1FAF19F9C}" destId="{0D694445-B144-4BB0-8B53-BD265DB271C8}" srcOrd="1" destOrd="0" presId="urn:microsoft.com/office/officeart/2005/8/layout/bList2#2"/>
    <dgm:cxn modelId="{CB2F89A6-DB9C-472A-9A1F-A5FDDB330E8C}" type="presOf" srcId="{2E728C4D-7D09-4D08-BC02-09F4334E4055}" destId="{78B6D62D-FFF3-472F-BF39-48484F8F6E22}" srcOrd="0" destOrd="0" presId="urn:microsoft.com/office/officeart/2005/8/layout/bList2#2"/>
    <dgm:cxn modelId="{13CCE6B5-B30B-4572-8AE3-F6E35174DE50}" srcId="{F409E081-0FB5-4AF4-9AB1-0B58A9278FF4}" destId="{98F92640-56BD-45A9-902D-F1E7D40116AD}" srcOrd="1" destOrd="0" parTransId="{2D3BDCFD-C170-435D-B253-0F38CD0899B1}" sibTransId="{37FB5E18-98FD-4507-9AC5-0BF229D7779D}"/>
    <dgm:cxn modelId="{4ECD8DB6-6FBD-450D-8814-FA8CFF276F01}" type="presOf" srcId="{F409E081-0FB5-4AF4-9AB1-0B58A9278FF4}" destId="{53D0F33C-2704-472A-B08A-931836B6D7EE}" srcOrd="0" destOrd="0" presId="urn:microsoft.com/office/officeart/2005/8/layout/bList2#2"/>
    <dgm:cxn modelId="{22E468BD-FDA0-4B41-968E-834921319FE1}" srcId="{98F92640-56BD-45A9-902D-F1E7D40116AD}" destId="{7DC1645A-4F2E-4F72-803D-24241A5CDBB8}" srcOrd="0" destOrd="0" parTransId="{BD4FC0ED-2E66-448E-83D1-D0E573198C5D}" sibTransId="{E95340D8-8993-44BD-B944-B2E6B605FCD6}"/>
    <dgm:cxn modelId="{BE7893BD-B59D-4533-85AB-219598E67F7D}" type="presOf" srcId="{98F92640-56BD-45A9-902D-F1E7D40116AD}" destId="{B9508D61-F828-477E-89B5-E48E85688914}" srcOrd="1" destOrd="0" presId="urn:microsoft.com/office/officeart/2005/8/layout/bList2#2"/>
    <dgm:cxn modelId="{13439ABD-50A0-44F0-B46D-70B90949B14C}" type="presOf" srcId="{27B2C171-71DD-4285-B556-FC0E2FFF817F}" destId="{AB22A598-3A5F-4CA1-A558-A630C47C1840}" srcOrd="0" destOrd="0" presId="urn:microsoft.com/office/officeart/2005/8/layout/bList2#2"/>
    <dgm:cxn modelId="{965788C1-E8FE-4F2C-B433-C031E1BD9011}" type="presOf" srcId="{2688616A-32A1-4865-B84F-AEC1FAF19F9C}" destId="{C7632FB7-16BB-4880-8792-7150FF016A7C}" srcOrd="0" destOrd="0" presId="urn:microsoft.com/office/officeart/2005/8/layout/bList2#2"/>
    <dgm:cxn modelId="{AEE840C4-0C21-487B-929E-781D7F446284}" type="presOf" srcId="{98F92640-56BD-45A9-902D-F1E7D40116AD}" destId="{42431E94-261B-4D40-9552-B9D081CD35A5}" srcOrd="0" destOrd="0" presId="urn:microsoft.com/office/officeart/2005/8/layout/bList2#2"/>
    <dgm:cxn modelId="{F579DCE4-6701-48AA-B92B-0A55FC74C4E8}" type="presOf" srcId="{E92C0793-CAA5-45BD-8D16-4FEDD11BAC98}" destId="{431132B8-A01B-48CE-BE80-732FB4F9291B}" srcOrd="0" destOrd="1" presId="urn:microsoft.com/office/officeart/2005/8/layout/bList2#2"/>
    <dgm:cxn modelId="{67E826E5-08E4-4653-9826-223A600C7FA6}" type="presOf" srcId="{BC48E36D-8909-4096-9101-546422A03AFC}" destId="{AB22A598-3A5F-4CA1-A558-A630C47C1840}" srcOrd="0" destOrd="1" presId="urn:microsoft.com/office/officeart/2005/8/layout/bList2#2"/>
    <dgm:cxn modelId="{628C04DF-4A9F-455B-8EFB-DC4B9AF269D6}" type="presParOf" srcId="{53D0F33C-2704-472A-B08A-931836B6D7EE}" destId="{7BFBBCAA-4530-44C3-9005-F232C4947BAA}" srcOrd="0" destOrd="0" presId="urn:microsoft.com/office/officeart/2005/8/layout/bList2#2"/>
    <dgm:cxn modelId="{90D26AEC-9489-4152-AE14-93638FE917D9}" type="presParOf" srcId="{7BFBBCAA-4530-44C3-9005-F232C4947BAA}" destId="{78B6D62D-FFF3-472F-BF39-48484F8F6E22}" srcOrd="0" destOrd="0" presId="urn:microsoft.com/office/officeart/2005/8/layout/bList2#2"/>
    <dgm:cxn modelId="{8883B6EF-9612-47CA-9357-9358D14DF44F}" type="presParOf" srcId="{7BFBBCAA-4530-44C3-9005-F232C4947BAA}" destId="{C7632FB7-16BB-4880-8792-7150FF016A7C}" srcOrd="1" destOrd="0" presId="urn:microsoft.com/office/officeart/2005/8/layout/bList2#2"/>
    <dgm:cxn modelId="{66FCA82C-383A-41A5-B7BB-99443EE5B6CB}" type="presParOf" srcId="{7BFBBCAA-4530-44C3-9005-F232C4947BAA}" destId="{0D694445-B144-4BB0-8B53-BD265DB271C8}" srcOrd="2" destOrd="0" presId="urn:microsoft.com/office/officeart/2005/8/layout/bList2#2"/>
    <dgm:cxn modelId="{016673FE-D8DA-4D44-B7A9-1E1847CC5621}" type="presParOf" srcId="{7BFBBCAA-4530-44C3-9005-F232C4947BAA}" destId="{70D3A6CE-3F20-400A-A2CC-9E02AFB70275}" srcOrd="3" destOrd="0" presId="urn:microsoft.com/office/officeart/2005/8/layout/bList2#2"/>
    <dgm:cxn modelId="{BD0934AB-95E7-4394-B560-57F3BED7D73F}" type="presParOf" srcId="{53D0F33C-2704-472A-B08A-931836B6D7EE}" destId="{D26F2903-E20E-466F-8169-843292EDF72F}" srcOrd="1" destOrd="0" presId="urn:microsoft.com/office/officeart/2005/8/layout/bList2#2"/>
    <dgm:cxn modelId="{970547C3-AB55-44EF-AF5C-F095E8F0E89F}" type="presParOf" srcId="{53D0F33C-2704-472A-B08A-931836B6D7EE}" destId="{65B0F32D-45B7-4F4C-9C52-85605F58F9D5}" srcOrd="2" destOrd="0" presId="urn:microsoft.com/office/officeart/2005/8/layout/bList2#2"/>
    <dgm:cxn modelId="{765170DF-CA04-4EA5-B2EC-F8EA751E442D}" type="presParOf" srcId="{65B0F32D-45B7-4F4C-9C52-85605F58F9D5}" destId="{431132B8-A01B-48CE-BE80-732FB4F9291B}" srcOrd="0" destOrd="0" presId="urn:microsoft.com/office/officeart/2005/8/layout/bList2#2"/>
    <dgm:cxn modelId="{BA678366-D860-4346-AD33-0A3081BE6F78}" type="presParOf" srcId="{65B0F32D-45B7-4F4C-9C52-85605F58F9D5}" destId="{42431E94-261B-4D40-9552-B9D081CD35A5}" srcOrd="1" destOrd="0" presId="urn:microsoft.com/office/officeart/2005/8/layout/bList2#2"/>
    <dgm:cxn modelId="{97DC8B7C-54F6-4A2F-B944-D6F2C89A8E74}" type="presParOf" srcId="{65B0F32D-45B7-4F4C-9C52-85605F58F9D5}" destId="{B9508D61-F828-477E-89B5-E48E85688914}" srcOrd="2" destOrd="0" presId="urn:microsoft.com/office/officeart/2005/8/layout/bList2#2"/>
    <dgm:cxn modelId="{6AD5BC84-B1B5-44E7-9984-B68B0191A38A}" type="presParOf" srcId="{65B0F32D-45B7-4F4C-9C52-85605F58F9D5}" destId="{8759D2DC-D877-49CA-8A71-2E6ED7577392}" srcOrd="3" destOrd="0" presId="urn:microsoft.com/office/officeart/2005/8/layout/bList2#2"/>
    <dgm:cxn modelId="{86C71AB1-7CD3-4A08-9B4B-3B13E3E04807}" type="presParOf" srcId="{53D0F33C-2704-472A-B08A-931836B6D7EE}" destId="{0282B308-D17D-43A0-BFFE-C1863850D812}" srcOrd="3" destOrd="0" presId="urn:microsoft.com/office/officeart/2005/8/layout/bList2#2"/>
    <dgm:cxn modelId="{A019C9F6-6DB3-45E4-9C89-9862D0157A37}" type="presParOf" srcId="{53D0F33C-2704-472A-B08A-931836B6D7EE}" destId="{7BC82108-1B1A-4B0D-BE26-1B9B62F54B1C}" srcOrd="4" destOrd="0" presId="urn:microsoft.com/office/officeart/2005/8/layout/bList2#2"/>
    <dgm:cxn modelId="{1BB32261-A8EE-4941-8427-012F45CBAB86}" type="presParOf" srcId="{7BC82108-1B1A-4B0D-BE26-1B9B62F54B1C}" destId="{AB22A598-3A5F-4CA1-A558-A630C47C1840}" srcOrd="0" destOrd="0" presId="urn:microsoft.com/office/officeart/2005/8/layout/bList2#2"/>
    <dgm:cxn modelId="{67EBAD6A-9A92-4797-945B-8F7955111936}" type="presParOf" srcId="{7BC82108-1B1A-4B0D-BE26-1B9B62F54B1C}" destId="{9E587B88-C124-42FE-84A1-ED4ADEDDDE64}" srcOrd="1" destOrd="0" presId="urn:microsoft.com/office/officeart/2005/8/layout/bList2#2"/>
    <dgm:cxn modelId="{74141E3C-E7CD-41BC-8113-816C665C55B3}" type="presParOf" srcId="{7BC82108-1B1A-4B0D-BE26-1B9B62F54B1C}" destId="{E6355710-6026-47EE-AD15-2235B4B92D36}" srcOrd="2" destOrd="0" presId="urn:microsoft.com/office/officeart/2005/8/layout/bList2#2"/>
    <dgm:cxn modelId="{A6CD869A-4158-49B7-9A69-B32A5F64DE5A}" type="presParOf" srcId="{7BC82108-1B1A-4B0D-BE26-1B9B62F54B1C}" destId="{97F77463-DB59-45C2-ABDF-39925813FAEE}"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53F2D3-5856-4F9C-A1ED-D27B28CE974E}"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x-none"/>
        </a:p>
      </dgm:t>
    </dgm:pt>
    <dgm:pt modelId="{8A5C2D30-5381-4355-91E7-E1B9EF77B1CC}">
      <dgm:prSet phldrT="[Текст]"/>
      <dgm:spPr/>
      <dgm:t>
        <a:bodyPr/>
        <a:lstStyle/>
        <a:p>
          <a:pPr>
            <a:buFont typeface="Arial" panose="020B0604020202020204" pitchFamily="34" charset="0"/>
            <a:buChar char="•"/>
          </a:pPr>
          <a:r>
            <a:rPr lang="uk-UA" dirty="0">
              <a:latin typeface="Times New Roman" panose="02020603050405020304" pitchFamily="18" charset="0"/>
              <a:ea typeface="Times New Roman" panose="02020603050405020304" pitchFamily="18" charset="0"/>
              <a:cs typeface="Times New Roman" panose="02020603050405020304" pitchFamily="18" charset="0"/>
            </a:rPr>
            <a:t>Зазначені відпустки надаються працівникам </a:t>
          </a:r>
          <a:r>
            <a:rPr lang="uk-UA" b="1" u="sng" dirty="0">
              <a:latin typeface="Times New Roman" panose="02020603050405020304" pitchFamily="18" charset="0"/>
              <a:ea typeface="Times New Roman" panose="02020603050405020304" pitchFamily="18" charset="0"/>
              <a:cs typeface="Times New Roman" panose="02020603050405020304" pitchFamily="18" charset="0"/>
            </a:rPr>
            <a:t>виключно на підставі їх особистої заяви.</a:t>
          </a:r>
          <a:endParaRPr lang="x-none" dirty="0"/>
        </a:p>
      </dgm:t>
    </dgm:pt>
    <dgm:pt modelId="{1B1F4FC2-B0A1-4EFA-B8BF-32008ACEE936}" type="parTrans" cxnId="{958430D0-B448-433A-85E5-7AC770A7FB56}">
      <dgm:prSet/>
      <dgm:spPr/>
      <dgm:t>
        <a:bodyPr/>
        <a:lstStyle/>
        <a:p>
          <a:endParaRPr lang="x-none"/>
        </a:p>
      </dgm:t>
    </dgm:pt>
    <dgm:pt modelId="{95B2B23B-6F8F-414F-BBE5-29C20402278B}" type="sibTrans" cxnId="{958430D0-B448-433A-85E5-7AC770A7FB56}">
      <dgm:prSet/>
      <dgm:spPr/>
      <dgm:t>
        <a:bodyPr/>
        <a:lstStyle/>
        <a:p>
          <a:endParaRPr lang="x-none"/>
        </a:p>
      </dgm:t>
    </dgm:pt>
    <dgm:pt modelId="{33636333-9374-4B9F-9BF0-FF2206869793}">
      <dgm:prSet phldrT="[Текст]"/>
      <dgm:spPr/>
      <dgm:t>
        <a:bodyPr/>
        <a:lstStyle/>
        <a:p>
          <a:pPr>
            <a:buFont typeface="Arial" panose="020B0604020202020204" pitchFamily="34" charset="0"/>
            <a:buChar char="•"/>
          </a:pPr>
          <a:r>
            <a:rPr lang="uk-UA">
              <a:latin typeface="Times New Roman" panose="02020603050405020304" pitchFamily="18" charset="0"/>
              <a:ea typeface="Times New Roman" panose="02020603050405020304" pitchFamily="18" charset="0"/>
              <a:cs typeface="Times New Roman" panose="02020603050405020304" pitchFamily="18" charset="0"/>
            </a:rPr>
            <a:t>Надання працівникам відпусток без збереження заробітної плати </a:t>
          </a:r>
          <a:r>
            <a:rPr lang="uk-UA" b="1">
              <a:latin typeface="Times New Roman" panose="02020603050405020304" pitchFamily="18" charset="0"/>
              <a:ea typeface="Times New Roman" panose="02020603050405020304" pitchFamily="18" charset="0"/>
              <a:cs typeface="Times New Roman" panose="02020603050405020304" pitchFamily="18" charset="0"/>
            </a:rPr>
            <a:t>за </a:t>
          </a:r>
          <a:r>
            <a:rPr lang="uk-UA" b="1" u="sng">
              <a:latin typeface="Times New Roman" panose="02020603050405020304" pitchFamily="18" charset="0"/>
              <a:ea typeface="Times New Roman" panose="02020603050405020304" pitchFamily="18" charset="0"/>
              <a:cs typeface="Times New Roman" panose="02020603050405020304" pitchFamily="18" charset="0"/>
            </a:rPr>
            <a:t>виключною ініціативою роботодавця законодавством про працю не передбачено</a:t>
          </a:r>
          <a:r>
            <a:rPr lang="uk-UA" b="1">
              <a:latin typeface="Times New Roman" panose="02020603050405020304" pitchFamily="18" charset="0"/>
              <a:ea typeface="Times New Roman" panose="02020603050405020304" pitchFamily="18" charset="0"/>
              <a:cs typeface="Times New Roman" panose="02020603050405020304" pitchFamily="18" charset="0"/>
            </a:rPr>
            <a:t>.</a:t>
          </a:r>
          <a:r>
            <a:rPr lang="uk-UA">
              <a:latin typeface="Times New Roman" panose="02020603050405020304" pitchFamily="18" charset="0"/>
              <a:ea typeface="Times New Roman" panose="02020603050405020304" pitchFamily="18" charset="0"/>
              <a:cs typeface="Times New Roman" panose="02020603050405020304" pitchFamily="18" charset="0"/>
            </a:rPr>
            <a:t> </a:t>
          </a:r>
          <a:endParaRPr lang="x-none" dirty="0"/>
        </a:p>
      </dgm:t>
    </dgm:pt>
    <dgm:pt modelId="{77F01B04-DD82-432F-9CF9-A42B27815C99}" type="parTrans" cxnId="{157CA137-9D34-4299-B5C9-C1D15EE185B8}">
      <dgm:prSet/>
      <dgm:spPr/>
      <dgm:t>
        <a:bodyPr/>
        <a:lstStyle/>
        <a:p>
          <a:endParaRPr lang="x-none"/>
        </a:p>
      </dgm:t>
    </dgm:pt>
    <dgm:pt modelId="{4F9B0817-365A-4864-A2BD-BF1388D767B9}" type="sibTrans" cxnId="{157CA137-9D34-4299-B5C9-C1D15EE185B8}">
      <dgm:prSet/>
      <dgm:spPr/>
      <dgm:t>
        <a:bodyPr/>
        <a:lstStyle/>
        <a:p>
          <a:endParaRPr lang="x-none"/>
        </a:p>
      </dgm:t>
    </dgm:pt>
    <dgm:pt modelId="{BF48C0C9-6391-4C69-B8BB-AC5A5B33CA45}">
      <dgm:prSet phldrT="[Текст]"/>
      <dgm:spPr/>
      <dgm:t>
        <a:bodyPr/>
        <a:lstStyle/>
        <a:p>
          <a:pPr>
            <a:buFont typeface="Arial" panose="020B0604020202020204" pitchFamily="34" charset="0"/>
            <a:buChar char="•"/>
          </a:pPr>
          <a:r>
            <a:rPr lang="uk-UA">
              <a:latin typeface="Times New Roman" panose="02020603050405020304" pitchFamily="18" charset="0"/>
              <a:ea typeface="Times New Roman" panose="02020603050405020304" pitchFamily="18" charset="0"/>
              <a:cs typeface="Times New Roman" panose="02020603050405020304" pitchFamily="18" charset="0"/>
            </a:rPr>
            <a:t>Якщо працівник відмовляється написати заяву про надання йому відпустки без збереження заробітної плати, роботодавець не має права примушувати його до цього. </a:t>
          </a:r>
          <a:endParaRPr lang="x-none" dirty="0"/>
        </a:p>
      </dgm:t>
    </dgm:pt>
    <dgm:pt modelId="{FD21093D-7D4E-46B6-A9FB-82727361F03F}" type="parTrans" cxnId="{61A51364-25D9-4CB0-9F25-FA8306C35579}">
      <dgm:prSet/>
      <dgm:spPr/>
      <dgm:t>
        <a:bodyPr/>
        <a:lstStyle/>
        <a:p>
          <a:endParaRPr lang="x-none"/>
        </a:p>
      </dgm:t>
    </dgm:pt>
    <dgm:pt modelId="{D3CBC710-1EF7-4EE9-95FA-C916656A0F2B}" type="sibTrans" cxnId="{61A51364-25D9-4CB0-9F25-FA8306C35579}">
      <dgm:prSet/>
      <dgm:spPr/>
      <dgm:t>
        <a:bodyPr/>
        <a:lstStyle/>
        <a:p>
          <a:endParaRPr lang="x-none"/>
        </a:p>
      </dgm:t>
    </dgm:pt>
    <dgm:pt modelId="{9C533A6B-58CA-4C72-8476-D92CC9496A01}" type="pres">
      <dgm:prSet presAssocID="{2053F2D3-5856-4F9C-A1ED-D27B28CE974E}" presName="Name0" presStyleCnt="0">
        <dgm:presLayoutVars>
          <dgm:chMax val="7"/>
          <dgm:chPref val="7"/>
          <dgm:dir/>
        </dgm:presLayoutVars>
      </dgm:prSet>
      <dgm:spPr/>
    </dgm:pt>
    <dgm:pt modelId="{436167E9-9C24-46C9-9DE9-9B0A990DF447}" type="pres">
      <dgm:prSet presAssocID="{2053F2D3-5856-4F9C-A1ED-D27B28CE974E}" presName="Name1" presStyleCnt="0"/>
      <dgm:spPr/>
    </dgm:pt>
    <dgm:pt modelId="{552D25C9-6532-459B-BD99-995D5BE1A2B6}" type="pres">
      <dgm:prSet presAssocID="{2053F2D3-5856-4F9C-A1ED-D27B28CE974E}" presName="cycle" presStyleCnt="0"/>
      <dgm:spPr/>
    </dgm:pt>
    <dgm:pt modelId="{25A2560C-16F6-42D8-A43D-759985B42AD1}" type="pres">
      <dgm:prSet presAssocID="{2053F2D3-5856-4F9C-A1ED-D27B28CE974E}" presName="srcNode" presStyleLbl="node1" presStyleIdx="0" presStyleCnt="3"/>
      <dgm:spPr/>
    </dgm:pt>
    <dgm:pt modelId="{F151F8DA-12F6-4802-AF20-3B8B854AFDFC}" type="pres">
      <dgm:prSet presAssocID="{2053F2D3-5856-4F9C-A1ED-D27B28CE974E}" presName="conn" presStyleLbl="parChTrans1D2" presStyleIdx="0" presStyleCnt="1"/>
      <dgm:spPr/>
    </dgm:pt>
    <dgm:pt modelId="{5EB671C4-D01A-4D57-AFDF-81684C6170CA}" type="pres">
      <dgm:prSet presAssocID="{2053F2D3-5856-4F9C-A1ED-D27B28CE974E}" presName="extraNode" presStyleLbl="node1" presStyleIdx="0" presStyleCnt="3"/>
      <dgm:spPr/>
    </dgm:pt>
    <dgm:pt modelId="{740D617A-D77C-4D68-BB15-533B8CF599C6}" type="pres">
      <dgm:prSet presAssocID="{2053F2D3-5856-4F9C-A1ED-D27B28CE974E}" presName="dstNode" presStyleLbl="node1" presStyleIdx="0" presStyleCnt="3"/>
      <dgm:spPr/>
    </dgm:pt>
    <dgm:pt modelId="{FD2E4AD0-9081-46DB-B8D3-FF84BF494334}" type="pres">
      <dgm:prSet presAssocID="{8A5C2D30-5381-4355-91E7-E1B9EF77B1CC}" presName="text_1" presStyleLbl="node1" presStyleIdx="0" presStyleCnt="3">
        <dgm:presLayoutVars>
          <dgm:bulletEnabled val="1"/>
        </dgm:presLayoutVars>
      </dgm:prSet>
      <dgm:spPr/>
    </dgm:pt>
    <dgm:pt modelId="{03C8E68F-B20A-4CD6-97AE-6276C3B045A8}" type="pres">
      <dgm:prSet presAssocID="{8A5C2D30-5381-4355-91E7-E1B9EF77B1CC}" presName="accent_1" presStyleCnt="0"/>
      <dgm:spPr/>
    </dgm:pt>
    <dgm:pt modelId="{201833A7-5280-42BF-B8B2-D61C64FD0D02}" type="pres">
      <dgm:prSet presAssocID="{8A5C2D30-5381-4355-91E7-E1B9EF77B1CC}" presName="accentRepeatNode" presStyleLbl="solidFgAcc1" presStyleIdx="0" presStyleCnt="3"/>
      <dgm:spPr/>
    </dgm:pt>
    <dgm:pt modelId="{B302A8A0-2BF7-4E8B-8E27-FB0F8A514039}" type="pres">
      <dgm:prSet presAssocID="{33636333-9374-4B9F-9BF0-FF2206869793}" presName="text_2" presStyleLbl="node1" presStyleIdx="1" presStyleCnt="3">
        <dgm:presLayoutVars>
          <dgm:bulletEnabled val="1"/>
        </dgm:presLayoutVars>
      </dgm:prSet>
      <dgm:spPr/>
    </dgm:pt>
    <dgm:pt modelId="{A37177E4-238D-4D79-AE25-4BC4859EB0B5}" type="pres">
      <dgm:prSet presAssocID="{33636333-9374-4B9F-9BF0-FF2206869793}" presName="accent_2" presStyleCnt="0"/>
      <dgm:spPr/>
    </dgm:pt>
    <dgm:pt modelId="{E05BFEEE-6D00-4678-8E3C-DD6BBB58FB1F}" type="pres">
      <dgm:prSet presAssocID="{33636333-9374-4B9F-9BF0-FF2206869793}" presName="accentRepeatNode" presStyleLbl="solidFgAcc1" presStyleIdx="1" presStyleCnt="3"/>
      <dgm:spPr/>
    </dgm:pt>
    <dgm:pt modelId="{F06ECA2A-5F5F-4B11-B45B-5304170CB057}" type="pres">
      <dgm:prSet presAssocID="{BF48C0C9-6391-4C69-B8BB-AC5A5B33CA45}" presName="text_3" presStyleLbl="node1" presStyleIdx="2" presStyleCnt="3">
        <dgm:presLayoutVars>
          <dgm:bulletEnabled val="1"/>
        </dgm:presLayoutVars>
      </dgm:prSet>
      <dgm:spPr/>
    </dgm:pt>
    <dgm:pt modelId="{8764A07A-DD3E-44EA-B228-EAA2DDF821FE}" type="pres">
      <dgm:prSet presAssocID="{BF48C0C9-6391-4C69-B8BB-AC5A5B33CA45}" presName="accent_3" presStyleCnt="0"/>
      <dgm:spPr/>
    </dgm:pt>
    <dgm:pt modelId="{9E7109EF-0B2F-4311-9F71-9598C6BC980F}" type="pres">
      <dgm:prSet presAssocID="{BF48C0C9-6391-4C69-B8BB-AC5A5B33CA45}" presName="accentRepeatNode" presStyleLbl="solidFgAcc1" presStyleIdx="2" presStyleCnt="3"/>
      <dgm:spPr/>
    </dgm:pt>
  </dgm:ptLst>
  <dgm:cxnLst>
    <dgm:cxn modelId="{7908A511-A117-4F7A-877B-DD5693DA9F51}" type="presOf" srcId="{BF48C0C9-6391-4C69-B8BB-AC5A5B33CA45}" destId="{F06ECA2A-5F5F-4B11-B45B-5304170CB057}" srcOrd="0" destOrd="0" presId="urn:microsoft.com/office/officeart/2008/layout/VerticalCurvedList"/>
    <dgm:cxn modelId="{157CA137-9D34-4299-B5C9-C1D15EE185B8}" srcId="{2053F2D3-5856-4F9C-A1ED-D27B28CE974E}" destId="{33636333-9374-4B9F-9BF0-FF2206869793}" srcOrd="1" destOrd="0" parTransId="{77F01B04-DD82-432F-9CF9-A42B27815C99}" sibTransId="{4F9B0817-365A-4864-A2BD-BF1388D767B9}"/>
    <dgm:cxn modelId="{61A51364-25D9-4CB0-9F25-FA8306C35579}" srcId="{2053F2D3-5856-4F9C-A1ED-D27B28CE974E}" destId="{BF48C0C9-6391-4C69-B8BB-AC5A5B33CA45}" srcOrd="2" destOrd="0" parTransId="{FD21093D-7D4E-46B6-A9FB-82727361F03F}" sibTransId="{D3CBC710-1EF7-4EE9-95FA-C916656A0F2B}"/>
    <dgm:cxn modelId="{93771168-C942-4DF2-A0A9-AE0820C20CB6}" type="presOf" srcId="{95B2B23B-6F8F-414F-BBE5-29C20402278B}" destId="{F151F8DA-12F6-4802-AF20-3B8B854AFDFC}" srcOrd="0" destOrd="0" presId="urn:microsoft.com/office/officeart/2008/layout/VerticalCurvedList"/>
    <dgm:cxn modelId="{5444D455-E71F-44F9-94F7-F570823C134B}" type="presOf" srcId="{33636333-9374-4B9F-9BF0-FF2206869793}" destId="{B302A8A0-2BF7-4E8B-8E27-FB0F8A514039}" srcOrd="0" destOrd="0" presId="urn:microsoft.com/office/officeart/2008/layout/VerticalCurvedList"/>
    <dgm:cxn modelId="{98927095-511C-4F7D-A415-286429AD6AFF}" type="presOf" srcId="{8A5C2D30-5381-4355-91E7-E1B9EF77B1CC}" destId="{FD2E4AD0-9081-46DB-B8D3-FF84BF494334}" srcOrd="0" destOrd="0" presId="urn:microsoft.com/office/officeart/2008/layout/VerticalCurvedList"/>
    <dgm:cxn modelId="{958430D0-B448-433A-85E5-7AC770A7FB56}" srcId="{2053F2D3-5856-4F9C-A1ED-D27B28CE974E}" destId="{8A5C2D30-5381-4355-91E7-E1B9EF77B1CC}" srcOrd="0" destOrd="0" parTransId="{1B1F4FC2-B0A1-4EFA-B8BF-32008ACEE936}" sibTransId="{95B2B23B-6F8F-414F-BBE5-29C20402278B}"/>
    <dgm:cxn modelId="{F45F52D6-7775-4940-ADF3-48C12896B98A}" type="presOf" srcId="{2053F2D3-5856-4F9C-A1ED-D27B28CE974E}" destId="{9C533A6B-58CA-4C72-8476-D92CC9496A01}" srcOrd="0" destOrd="0" presId="urn:microsoft.com/office/officeart/2008/layout/VerticalCurvedList"/>
    <dgm:cxn modelId="{F440D84C-DD1F-4463-ABE7-EA1C44741BFE}" type="presParOf" srcId="{9C533A6B-58CA-4C72-8476-D92CC9496A01}" destId="{436167E9-9C24-46C9-9DE9-9B0A990DF447}" srcOrd="0" destOrd="0" presId="urn:microsoft.com/office/officeart/2008/layout/VerticalCurvedList"/>
    <dgm:cxn modelId="{D83D71B3-32C9-4838-9B90-ED243D821ED0}" type="presParOf" srcId="{436167E9-9C24-46C9-9DE9-9B0A990DF447}" destId="{552D25C9-6532-459B-BD99-995D5BE1A2B6}" srcOrd="0" destOrd="0" presId="urn:microsoft.com/office/officeart/2008/layout/VerticalCurvedList"/>
    <dgm:cxn modelId="{F411ED34-F92E-4DED-B0E2-C09EBED04AAC}" type="presParOf" srcId="{552D25C9-6532-459B-BD99-995D5BE1A2B6}" destId="{25A2560C-16F6-42D8-A43D-759985B42AD1}" srcOrd="0" destOrd="0" presId="urn:microsoft.com/office/officeart/2008/layout/VerticalCurvedList"/>
    <dgm:cxn modelId="{E1F6AB93-6428-4320-A512-5DBB6D576243}" type="presParOf" srcId="{552D25C9-6532-459B-BD99-995D5BE1A2B6}" destId="{F151F8DA-12F6-4802-AF20-3B8B854AFDFC}" srcOrd="1" destOrd="0" presId="urn:microsoft.com/office/officeart/2008/layout/VerticalCurvedList"/>
    <dgm:cxn modelId="{6424558B-F116-4A61-B168-9B62E940D12C}" type="presParOf" srcId="{552D25C9-6532-459B-BD99-995D5BE1A2B6}" destId="{5EB671C4-D01A-4D57-AFDF-81684C6170CA}" srcOrd="2" destOrd="0" presId="urn:microsoft.com/office/officeart/2008/layout/VerticalCurvedList"/>
    <dgm:cxn modelId="{16DADDC4-970A-4F0D-9768-136F48BA48A4}" type="presParOf" srcId="{552D25C9-6532-459B-BD99-995D5BE1A2B6}" destId="{740D617A-D77C-4D68-BB15-533B8CF599C6}" srcOrd="3" destOrd="0" presId="urn:microsoft.com/office/officeart/2008/layout/VerticalCurvedList"/>
    <dgm:cxn modelId="{25128430-7ED3-4F05-B317-9457D47F21FA}" type="presParOf" srcId="{436167E9-9C24-46C9-9DE9-9B0A990DF447}" destId="{FD2E4AD0-9081-46DB-B8D3-FF84BF494334}" srcOrd="1" destOrd="0" presId="urn:microsoft.com/office/officeart/2008/layout/VerticalCurvedList"/>
    <dgm:cxn modelId="{8263A99C-870D-40E7-9A38-5A27E7E8C742}" type="presParOf" srcId="{436167E9-9C24-46C9-9DE9-9B0A990DF447}" destId="{03C8E68F-B20A-4CD6-97AE-6276C3B045A8}" srcOrd="2" destOrd="0" presId="urn:microsoft.com/office/officeart/2008/layout/VerticalCurvedList"/>
    <dgm:cxn modelId="{CA9E4CD7-8D38-4D05-85E3-27BD0FD78443}" type="presParOf" srcId="{03C8E68F-B20A-4CD6-97AE-6276C3B045A8}" destId="{201833A7-5280-42BF-B8B2-D61C64FD0D02}" srcOrd="0" destOrd="0" presId="urn:microsoft.com/office/officeart/2008/layout/VerticalCurvedList"/>
    <dgm:cxn modelId="{B2A8216A-2F78-4241-BFF1-C0817F7F5697}" type="presParOf" srcId="{436167E9-9C24-46C9-9DE9-9B0A990DF447}" destId="{B302A8A0-2BF7-4E8B-8E27-FB0F8A514039}" srcOrd="3" destOrd="0" presId="urn:microsoft.com/office/officeart/2008/layout/VerticalCurvedList"/>
    <dgm:cxn modelId="{BBD4A5A0-16B0-44B5-903B-49792D11033A}" type="presParOf" srcId="{436167E9-9C24-46C9-9DE9-9B0A990DF447}" destId="{A37177E4-238D-4D79-AE25-4BC4859EB0B5}" srcOrd="4" destOrd="0" presId="urn:microsoft.com/office/officeart/2008/layout/VerticalCurvedList"/>
    <dgm:cxn modelId="{C1EBF460-6AF2-42F8-9FFE-A41A10BC6654}" type="presParOf" srcId="{A37177E4-238D-4D79-AE25-4BC4859EB0B5}" destId="{E05BFEEE-6D00-4678-8E3C-DD6BBB58FB1F}" srcOrd="0" destOrd="0" presId="urn:microsoft.com/office/officeart/2008/layout/VerticalCurvedList"/>
    <dgm:cxn modelId="{57087A55-D176-429C-9956-AB9385401776}" type="presParOf" srcId="{436167E9-9C24-46C9-9DE9-9B0A990DF447}" destId="{F06ECA2A-5F5F-4B11-B45B-5304170CB057}" srcOrd="5" destOrd="0" presId="urn:microsoft.com/office/officeart/2008/layout/VerticalCurvedList"/>
    <dgm:cxn modelId="{25B22CA8-F0B4-4E65-B578-940C10A18071}" type="presParOf" srcId="{436167E9-9C24-46C9-9DE9-9B0A990DF447}" destId="{8764A07A-DD3E-44EA-B228-EAA2DDF821FE}" srcOrd="6" destOrd="0" presId="urn:microsoft.com/office/officeart/2008/layout/VerticalCurvedList"/>
    <dgm:cxn modelId="{2FD78427-BE11-4BE2-93CF-575B06566647}" type="presParOf" srcId="{8764A07A-DD3E-44EA-B228-EAA2DDF821FE}" destId="{9E7109EF-0B2F-4311-9F71-9598C6BC98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995DCE-F43C-4C49-9484-0CBBF9704A1F}" type="doc">
      <dgm:prSet loTypeId="urn:microsoft.com/office/officeart/2005/8/layout/vList2" loCatId="list" qsTypeId="urn:microsoft.com/office/officeart/2005/8/quickstyle/simple2" qsCatId="simple" csTypeId="urn:microsoft.com/office/officeart/2005/8/colors/accent1_5" csCatId="accent1" phldr="1"/>
      <dgm:spPr/>
      <dgm:t>
        <a:bodyPr/>
        <a:lstStyle/>
        <a:p>
          <a:endParaRPr lang="x-none"/>
        </a:p>
      </dgm:t>
    </dgm:pt>
    <dgm:pt modelId="{8E28D403-0A2F-4C50-8B93-ECF06527BE7D}">
      <dgm:prSet phldrT="[Текст]"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умови написання працівником заяви про встановлення йому неповного робочого часу, він має зазначити наступне: </a:t>
          </a:r>
        </a:p>
      </dgm:t>
    </dgm:pt>
    <dgm:pt modelId="{573700ED-7E7B-4A7A-87C4-8E331566504F}" type="parTrans" cxnId="{F759ABCA-202A-4A0E-899E-8A2EB838E611}">
      <dgm:prSet/>
      <dgm:spPr/>
      <dgm:t>
        <a:bodyPr/>
        <a:lstStyle/>
        <a:p>
          <a:endParaRPr lang="x-none"/>
        </a:p>
      </dgm:t>
    </dgm:pt>
    <dgm:pt modelId="{70AD184D-39E8-4A06-A5FF-FD7D33A7BAC1}" type="sibTrans" cxnId="{F759ABCA-202A-4A0E-899E-8A2EB838E611}">
      <dgm:prSet/>
      <dgm:spPr/>
      <dgm:t>
        <a:bodyPr/>
        <a:lstStyle/>
        <a:p>
          <a:endParaRPr lang="x-none"/>
        </a:p>
      </dgm:t>
    </dgm:pt>
    <dgm:pt modelId="{0CC2F1D7-3A85-457B-BB19-A2A33F630526}">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uk-UA"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період, на який встановлюється неповний робочий час тощо. </a:t>
          </a:r>
          <a:endParaRPr lang="x-none" sz="2400" i="1" dirty="0"/>
        </a:p>
      </dgm:t>
    </dgm:pt>
    <dgm:pt modelId="{E99488B2-BA6D-429D-B8FF-828B04122196}" type="parTrans" cxnId="{EA4714EB-ED6F-4034-A028-9E2CEC82EF63}">
      <dgm:prSet/>
      <dgm:spPr/>
      <dgm:t>
        <a:bodyPr/>
        <a:lstStyle/>
        <a:p>
          <a:endParaRPr lang="x-none"/>
        </a:p>
      </dgm:t>
    </dgm:pt>
    <dgm:pt modelId="{F47EC01A-64CD-42BB-9E5D-5B6B8FF3AEAD}" type="sibTrans" cxnId="{EA4714EB-ED6F-4034-A028-9E2CEC82EF63}">
      <dgm:prSet/>
      <dgm:spPr/>
      <dgm:t>
        <a:bodyPr/>
        <a:lstStyle/>
        <a:p>
          <a:endParaRPr lang="x-none"/>
        </a:p>
      </dgm:t>
    </dgm:pt>
    <dgm:pt modelId="{374D0395-FDDB-48E2-94BB-F4085553E05E}">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uk-UA"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вид неповного робочого часу (неповний робочий день чи неповний робочий тиждень);</a:t>
          </a:r>
        </a:p>
      </dgm:t>
    </dgm:pt>
    <dgm:pt modelId="{821CCCE1-DCFE-4767-B700-69F40FD6DD5B}" type="parTrans" cxnId="{B4508C5A-D204-4BC0-ADF3-22E5272975E6}">
      <dgm:prSet/>
      <dgm:spPr/>
      <dgm:t>
        <a:bodyPr/>
        <a:lstStyle/>
        <a:p>
          <a:endParaRPr lang="x-none"/>
        </a:p>
      </dgm:t>
    </dgm:pt>
    <dgm:pt modelId="{B12D9B4D-A5AA-4415-9FBB-8BF5D355C62E}" type="sibTrans" cxnId="{B4508C5A-D204-4BC0-ADF3-22E5272975E6}">
      <dgm:prSet/>
      <dgm:spPr/>
      <dgm:t>
        <a:bodyPr/>
        <a:lstStyle/>
        <a:p>
          <a:endParaRPr lang="x-none"/>
        </a:p>
      </dgm:t>
    </dgm:pt>
    <dgm:pt modelId="{C41BC0C3-1433-4E02-A171-9DE88DD600FC}">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uk-UA"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режим роботи під час неповного робочого часу (час початку та закінчення роботи);</a:t>
          </a:r>
        </a:p>
      </dgm:t>
    </dgm:pt>
    <dgm:pt modelId="{8604B4B5-630D-4D72-B637-3438575C02AF}" type="parTrans" cxnId="{9909E2E2-18FC-4895-A033-690BEBEDBA42}">
      <dgm:prSet/>
      <dgm:spPr/>
      <dgm:t>
        <a:bodyPr/>
        <a:lstStyle/>
        <a:p>
          <a:endParaRPr lang="x-none"/>
        </a:p>
      </dgm:t>
    </dgm:pt>
    <dgm:pt modelId="{774DF39D-27E3-4B1E-9CB2-417E0C2143FF}" type="sibTrans" cxnId="{9909E2E2-18FC-4895-A033-690BEBEDBA42}">
      <dgm:prSet/>
      <dgm:spPr/>
      <dgm:t>
        <a:bodyPr/>
        <a:lstStyle/>
        <a:p>
          <a:endParaRPr lang="x-none"/>
        </a:p>
      </dgm:t>
    </dgm:pt>
    <dgm:pt modelId="{777923E0-4B8C-4F89-AA9C-B48DE9F9FE52}" type="pres">
      <dgm:prSet presAssocID="{87995DCE-F43C-4C49-9484-0CBBF9704A1F}" presName="linear" presStyleCnt="0">
        <dgm:presLayoutVars>
          <dgm:animLvl val="lvl"/>
          <dgm:resizeHandles val="exact"/>
        </dgm:presLayoutVars>
      </dgm:prSet>
      <dgm:spPr/>
    </dgm:pt>
    <dgm:pt modelId="{A37F62EB-0791-49EC-ADAC-3B8ABE4DEDFC}" type="pres">
      <dgm:prSet presAssocID="{8E28D403-0A2F-4C50-8B93-ECF06527BE7D}" presName="parentText" presStyleLbl="node1" presStyleIdx="0" presStyleCnt="4">
        <dgm:presLayoutVars>
          <dgm:chMax val="0"/>
          <dgm:bulletEnabled val="1"/>
        </dgm:presLayoutVars>
      </dgm:prSet>
      <dgm:spPr/>
    </dgm:pt>
    <dgm:pt modelId="{DA13D509-3238-4CAB-AC01-7C29077B91EB}" type="pres">
      <dgm:prSet presAssocID="{70AD184D-39E8-4A06-A5FF-FD7D33A7BAC1}" presName="spacer" presStyleCnt="0"/>
      <dgm:spPr/>
    </dgm:pt>
    <dgm:pt modelId="{07FC3CC1-4D85-4785-B6FC-CC5C4922E37D}" type="pres">
      <dgm:prSet presAssocID="{374D0395-FDDB-48E2-94BB-F4085553E05E}" presName="parentText" presStyleLbl="node1" presStyleIdx="1" presStyleCnt="4" custLinFactNeighborY="5427">
        <dgm:presLayoutVars>
          <dgm:chMax val="0"/>
          <dgm:bulletEnabled val="1"/>
        </dgm:presLayoutVars>
      </dgm:prSet>
      <dgm:spPr/>
    </dgm:pt>
    <dgm:pt modelId="{9F47C391-2B4F-409F-88E9-A90769BCA3E5}" type="pres">
      <dgm:prSet presAssocID="{B12D9B4D-A5AA-4415-9FBB-8BF5D355C62E}" presName="spacer" presStyleCnt="0"/>
      <dgm:spPr/>
    </dgm:pt>
    <dgm:pt modelId="{4813768C-464B-4080-B30C-CA3D9402FC8C}" type="pres">
      <dgm:prSet presAssocID="{C41BC0C3-1433-4E02-A171-9DE88DD600FC}" presName="parentText" presStyleLbl="node1" presStyleIdx="2" presStyleCnt="4" custLinFactNeighborY="5427">
        <dgm:presLayoutVars>
          <dgm:chMax val="0"/>
          <dgm:bulletEnabled val="1"/>
        </dgm:presLayoutVars>
      </dgm:prSet>
      <dgm:spPr/>
    </dgm:pt>
    <dgm:pt modelId="{CA4CD999-29B2-4390-A11D-A956BA5373B9}" type="pres">
      <dgm:prSet presAssocID="{774DF39D-27E3-4B1E-9CB2-417E0C2143FF}" presName="spacer" presStyleCnt="0"/>
      <dgm:spPr/>
    </dgm:pt>
    <dgm:pt modelId="{01550EEE-5FAD-4B97-B2F7-F07630D15658}" type="pres">
      <dgm:prSet presAssocID="{0CC2F1D7-3A85-457B-BB19-A2A33F630526}" presName="parentText" presStyleLbl="node1" presStyleIdx="3" presStyleCnt="4" custLinFactNeighborY="5427">
        <dgm:presLayoutVars>
          <dgm:chMax val="0"/>
          <dgm:bulletEnabled val="1"/>
        </dgm:presLayoutVars>
      </dgm:prSet>
      <dgm:spPr/>
    </dgm:pt>
  </dgm:ptLst>
  <dgm:cxnLst>
    <dgm:cxn modelId="{4994251E-4F59-46AF-9943-0EFD7B50D8D8}" type="presOf" srcId="{87995DCE-F43C-4C49-9484-0CBBF9704A1F}" destId="{777923E0-4B8C-4F89-AA9C-B48DE9F9FE52}" srcOrd="0" destOrd="0" presId="urn:microsoft.com/office/officeart/2005/8/layout/vList2"/>
    <dgm:cxn modelId="{9E6B5C2F-A715-4197-A20B-2EF775278F7E}" type="presOf" srcId="{374D0395-FDDB-48E2-94BB-F4085553E05E}" destId="{07FC3CC1-4D85-4785-B6FC-CC5C4922E37D}" srcOrd="0" destOrd="0" presId="urn:microsoft.com/office/officeart/2005/8/layout/vList2"/>
    <dgm:cxn modelId="{B4508C5A-D204-4BC0-ADF3-22E5272975E6}" srcId="{87995DCE-F43C-4C49-9484-0CBBF9704A1F}" destId="{374D0395-FDDB-48E2-94BB-F4085553E05E}" srcOrd="1" destOrd="0" parTransId="{821CCCE1-DCFE-4767-B700-69F40FD6DD5B}" sibTransId="{B12D9B4D-A5AA-4415-9FBB-8BF5D355C62E}"/>
    <dgm:cxn modelId="{13535FB1-03E2-4D3A-B262-CB4DE07CAF6D}" type="presOf" srcId="{0CC2F1D7-3A85-457B-BB19-A2A33F630526}" destId="{01550EEE-5FAD-4B97-B2F7-F07630D15658}" srcOrd="0" destOrd="0" presId="urn:microsoft.com/office/officeart/2005/8/layout/vList2"/>
    <dgm:cxn modelId="{BEFE46B6-7F8B-4657-9CAC-D0FDF93FC8B4}" type="presOf" srcId="{C41BC0C3-1433-4E02-A171-9DE88DD600FC}" destId="{4813768C-464B-4080-B30C-CA3D9402FC8C}" srcOrd="0" destOrd="0" presId="urn:microsoft.com/office/officeart/2005/8/layout/vList2"/>
    <dgm:cxn modelId="{F759ABCA-202A-4A0E-899E-8A2EB838E611}" srcId="{87995DCE-F43C-4C49-9484-0CBBF9704A1F}" destId="{8E28D403-0A2F-4C50-8B93-ECF06527BE7D}" srcOrd="0" destOrd="0" parTransId="{573700ED-7E7B-4A7A-87C4-8E331566504F}" sibTransId="{70AD184D-39E8-4A06-A5FF-FD7D33A7BAC1}"/>
    <dgm:cxn modelId="{9909E2E2-18FC-4895-A033-690BEBEDBA42}" srcId="{87995DCE-F43C-4C49-9484-0CBBF9704A1F}" destId="{C41BC0C3-1433-4E02-A171-9DE88DD600FC}" srcOrd="2" destOrd="0" parTransId="{8604B4B5-630D-4D72-B637-3438575C02AF}" sibTransId="{774DF39D-27E3-4B1E-9CB2-417E0C2143FF}"/>
    <dgm:cxn modelId="{8E6846E9-F9C1-480D-A379-E8CF36414492}" type="presOf" srcId="{8E28D403-0A2F-4C50-8B93-ECF06527BE7D}" destId="{A37F62EB-0791-49EC-ADAC-3B8ABE4DEDFC}" srcOrd="0" destOrd="0" presId="urn:microsoft.com/office/officeart/2005/8/layout/vList2"/>
    <dgm:cxn modelId="{EA4714EB-ED6F-4034-A028-9E2CEC82EF63}" srcId="{87995DCE-F43C-4C49-9484-0CBBF9704A1F}" destId="{0CC2F1D7-3A85-457B-BB19-A2A33F630526}" srcOrd="3" destOrd="0" parTransId="{E99488B2-BA6D-429D-B8FF-828B04122196}" sibTransId="{F47EC01A-64CD-42BB-9E5D-5B6B8FF3AEAD}"/>
    <dgm:cxn modelId="{7207DD6B-7706-4651-BB6B-DD8D8D3C87E7}" type="presParOf" srcId="{777923E0-4B8C-4F89-AA9C-B48DE9F9FE52}" destId="{A37F62EB-0791-49EC-ADAC-3B8ABE4DEDFC}" srcOrd="0" destOrd="0" presId="urn:microsoft.com/office/officeart/2005/8/layout/vList2"/>
    <dgm:cxn modelId="{C95836AF-7397-4FDB-BAB1-79BC2D4E17F4}" type="presParOf" srcId="{777923E0-4B8C-4F89-AA9C-B48DE9F9FE52}" destId="{DA13D509-3238-4CAB-AC01-7C29077B91EB}" srcOrd="1" destOrd="0" presId="urn:microsoft.com/office/officeart/2005/8/layout/vList2"/>
    <dgm:cxn modelId="{A62ADA68-6B0B-4789-883F-E3A62247C213}" type="presParOf" srcId="{777923E0-4B8C-4F89-AA9C-B48DE9F9FE52}" destId="{07FC3CC1-4D85-4785-B6FC-CC5C4922E37D}" srcOrd="2" destOrd="0" presId="urn:microsoft.com/office/officeart/2005/8/layout/vList2"/>
    <dgm:cxn modelId="{A900686F-2CC3-4B4D-85E1-B56F5244AD94}" type="presParOf" srcId="{777923E0-4B8C-4F89-AA9C-B48DE9F9FE52}" destId="{9F47C391-2B4F-409F-88E9-A90769BCA3E5}" srcOrd="3" destOrd="0" presId="urn:microsoft.com/office/officeart/2005/8/layout/vList2"/>
    <dgm:cxn modelId="{840ACC78-FD46-4F86-A1B8-102E97116A75}" type="presParOf" srcId="{777923E0-4B8C-4F89-AA9C-B48DE9F9FE52}" destId="{4813768C-464B-4080-B30C-CA3D9402FC8C}" srcOrd="4" destOrd="0" presId="urn:microsoft.com/office/officeart/2005/8/layout/vList2"/>
    <dgm:cxn modelId="{43CD6AF1-7393-4C4D-8B83-0E494C37D133}" type="presParOf" srcId="{777923E0-4B8C-4F89-AA9C-B48DE9F9FE52}" destId="{CA4CD999-29B2-4390-A11D-A956BA5373B9}" srcOrd="5" destOrd="0" presId="urn:microsoft.com/office/officeart/2005/8/layout/vList2"/>
    <dgm:cxn modelId="{7F621FFB-8E74-476E-BFB3-D0F126562BD8}" type="presParOf" srcId="{777923E0-4B8C-4F89-AA9C-B48DE9F9FE52}" destId="{01550EEE-5FAD-4B97-B2F7-F07630D1565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F0CCAC-B950-477A-9C12-2432226E40E7}" type="doc">
      <dgm:prSet loTypeId="urn:microsoft.com/office/officeart/2009/3/layout/SnapshotPictureList" loCatId="picture" qsTypeId="urn:microsoft.com/office/officeart/2005/8/quickstyle/simple5" qsCatId="simple" csTypeId="urn:microsoft.com/office/officeart/2005/8/colors/accent0_2" csCatId="mainScheme" phldr="1"/>
      <dgm:spPr/>
      <dgm:t>
        <a:bodyPr/>
        <a:lstStyle/>
        <a:p>
          <a:endParaRPr lang="ru-RU"/>
        </a:p>
      </dgm:t>
    </dgm:pt>
    <dgm:pt modelId="{7339DDF3-6E39-4713-ABDB-B38643C09248}">
      <dgm:prSet phldrT="[Текст]"/>
      <dgm:spPr/>
      <dgm:t>
        <a:bodyPr/>
        <a:lstStyle/>
        <a:p>
          <a:r>
            <a:rPr lang="ru-RU" dirty="0" err="1"/>
            <a:t>Зміна-чергування</a:t>
          </a:r>
          <a:endParaRPr lang="ru-RU" dirty="0"/>
        </a:p>
      </dgm:t>
    </dgm:pt>
    <dgm:pt modelId="{6D98AB19-4C57-4D02-ADBD-C15547C11C71}" type="sibTrans" cxnId="{DD9FFFE4-6FAF-44FC-82AE-AD48D9F47792}">
      <dgm:prSet/>
      <dgm:spPr/>
      <dgm:t>
        <a:bodyPr/>
        <a:lstStyle/>
        <a:p>
          <a:endParaRPr lang="ru-RU"/>
        </a:p>
      </dgm:t>
    </dgm:pt>
    <dgm:pt modelId="{40AF2FCD-1F6B-43F7-A2F3-4820207BB7CA}" type="parTrans" cxnId="{DD9FFFE4-6FAF-44FC-82AE-AD48D9F47792}">
      <dgm:prSet/>
      <dgm:spPr/>
      <dgm:t>
        <a:bodyPr/>
        <a:lstStyle/>
        <a:p>
          <a:endParaRPr lang="ru-RU"/>
        </a:p>
      </dgm:t>
    </dgm:pt>
    <dgm:pt modelId="{8CA6D1C0-6CDD-435F-97A4-21585A015E8D}" type="pres">
      <dgm:prSet presAssocID="{27F0CCAC-B950-477A-9C12-2432226E40E7}" presName="Name0" presStyleCnt="0">
        <dgm:presLayoutVars>
          <dgm:chMax/>
          <dgm:chPref/>
          <dgm:dir/>
          <dgm:animLvl val="lvl"/>
        </dgm:presLayoutVars>
      </dgm:prSet>
      <dgm:spPr/>
    </dgm:pt>
    <dgm:pt modelId="{95470492-2132-4D47-9763-BD159BCBF532}" type="pres">
      <dgm:prSet presAssocID="{7339DDF3-6E39-4713-ABDB-B38643C09248}" presName="composite" presStyleCnt="0"/>
      <dgm:spPr/>
    </dgm:pt>
    <dgm:pt modelId="{810B7D5C-3C32-4E94-8AD6-89F0852976DF}" type="pres">
      <dgm:prSet presAssocID="{7339DDF3-6E39-4713-ABDB-B38643C09248}" presName="ParentAccentShape" presStyleLbl="trBgShp" presStyleIdx="0" presStyleCnt="1" custScaleX="79391" custScaleY="81787"/>
      <dgm:spPr/>
    </dgm:pt>
    <dgm:pt modelId="{E9737CD2-E9A4-4C86-936D-99BEB7842CF4}" type="pres">
      <dgm:prSet presAssocID="{7339DDF3-6E39-4713-ABDB-B38643C09248}" presName="ParentText" presStyleLbl="revTx" presStyleIdx="0" presStyleCnt="2" custFlipHor="1" custScaleX="85733" custLinFactNeighborX="9737" custLinFactNeighborY="-62433">
        <dgm:presLayoutVars>
          <dgm:chMax val="1"/>
          <dgm:chPref val="1"/>
          <dgm:bulletEnabled val="1"/>
        </dgm:presLayoutVars>
      </dgm:prSet>
      <dgm:spPr/>
    </dgm:pt>
    <dgm:pt modelId="{E7DE89D7-563D-4C4B-8840-7EC83BB638B2}" type="pres">
      <dgm:prSet presAssocID="{7339DDF3-6E39-4713-ABDB-B38643C09248}" presName="ChildText" presStyleLbl="revTx" presStyleIdx="1" presStyleCnt="2" custScaleX="139471" custLinFactNeighborX="-8319" custLinFactNeighborY="-566">
        <dgm:presLayoutVars>
          <dgm:chMax val="0"/>
          <dgm:chPref val="0"/>
        </dgm:presLayoutVars>
      </dgm:prSet>
      <dgm:spPr/>
    </dgm:pt>
    <dgm:pt modelId="{7CEE5A8A-C13E-46C8-A478-D92B96B417C6}" type="pres">
      <dgm:prSet presAssocID="{7339DDF3-6E39-4713-ABDB-B38643C09248}" presName="ChildAccentShape" presStyleLbl="trBgShp" presStyleIdx="0" presStyleCnt="1"/>
      <dgm:spPr/>
    </dgm:pt>
    <dgm:pt modelId="{D0B0F98E-1256-412D-97F5-9A88FE7E520C}" type="pres">
      <dgm:prSet presAssocID="{7339DDF3-6E39-4713-ABDB-B38643C09248}" presName="Image" presStyleLbl="alignImgPlace1" presStyleIdx="0" presStyleCnt="1" custScaleX="78844" custScaleY="78237"/>
      <dgm:spPr/>
    </dgm:pt>
  </dgm:ptLst>
  <dgm:cxnLst>
    <dgm:cxn modelId="{8141AD31-186F-4642-A47D-CC5F1C3A05E1}" type="presOf" srcId="{27F0CCAC-B950-477A-9C12-2432226E40E7}" destId="{8CA6D1C0-6CDD-435F-97A4-21585A015E8D}" srcOrd="0" destOrd="0" presId="urn:microsoft.com/office/officeart/2009/3/layout/SnapshotPictureList"/>
    <dgm:cxn modelId="{7C7318BE-8717-4339-AFCD-32FD159C614C}" type="presOf" srcId="{7339DDF3-6E39-4713-ABDB-B38643C09248}" destId="{E9737CD2-E9A4-4C86-936D-99BEB7842CF4}" srcOrd="0" destOrd="0" presId="urn:microsoft.com/office/officeart/2009/3/layout/SnapshotPictureList"/>
    <dgm:cxn modelId="{DD9FFFE4-6FAF-44FC-82AE-AD48D9F47792}" srcId="{27F0CCAC-B950-477A-9C12-2432226E40E7}" destId="{7339DDF3-6E39-4713-ABDB-B38643C09248}" srcOrd="0" destOrd="0" parTransId="{40AF2FCD-1F6B-43F7-A2F3-4820207BB7CA}" sibTransId="{6D98AB19-4C57-4D02-ADBD-C15547C11C71}"/>
    <dgm:cxn modelId="{AAD6AB69-88B1-4577-B900-AF4F1D294D20}" type="presParOf" srcId="{8CA6D1C0-6CDD-435F-97A4-21585A015E8D}" destId="{95470492-2132-4D47-9763-BD159BCBF532}" srcOrd="0" destOrd="0" presId="urn:microsoft.com/office/officeart/2009/3/layout/SnapshotPictureList"/>
    <dgm:cxn modelId="{8C5FE539-8F20-4C49-A01F-B8996DCC5F9A}" type="presParOf" srcId="{95470492-2132-4D47-9763-BD159BCBF532}" destId="{810B7D5C-3C32-4E94-8AD6-89F0852976DF}" srcOrd="0" destOrd="0" presId="urn:microsoft.com/office/officeart/2009/3/layout/SnapshotPictureList"/>
    <dgm:cxn modelId="{0F007BC1-6987-4E77-AE3E-4285B9F00090}" type="presParOf" srcId="{95470492-2132-4D47-9763-BD159BCBF532}" destId="{E9737CD2-E9A4-4C86-936D-99BEB7842CF4}" srcOrd="1" destOrd="0" presId="urn:microsoft.com/office/officeart/2009/3/layout/SnapshotPictureList"/>
    <dgm:cxn modelId="{4E4479AF-CAC9-4760-B56F-9CA6C3292E9A}" type="presParOf" srcId="{95470492-2132-4D47-9763-BD159BCBF532}" destId="{E7DE89D7-563D-4C4B-8840-7EC83BB638B2}" srcOrd="2" destOrd="0" presId="urn:microsoft.com/office/officeart/2009/3/layout/SnapshotPictureList"/>
    <dgm:cxn modelId="{AF91EB64-8669-47B3-9D5F-ED7E1826366F}" type="presParOf" srcId="{95470492-2132-4D47-9763-BD159BCBF532}" destId="{7CEE5A8A-C13E-46C8-A478-D92B96B417C6}" srcOrd="3" destOrd="0" presId="urn:microsoft.com/office/officeart/2009/3/layout/SnapshotPictureList"/>
    <dgm:cxn modelId="{DD7B21C3-9E73-41F8-A997-922BC35453D8}" type="presParOf" srcId="{95470492-2132-4D47-9763-BD159BCBF532}" destId="{D0B0F98E-1256-412D-97F5-9A88FE7E520C}"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C61448-3190-4406-89C4-E4319781C8BB}" type="doc">
      <dgm:prSet loTypeId="urn:microsoft.com/office/officeart/2008/layout/AlternatingPictureBlocks" loCatId="list" qsTypeId="urn:microsoft.com/office/officeart/2005/8/quickstyle/3d1" qsCatId="3D" csTypeId="urn:microsoft.com/office/officeart/2005/8/colors/accent1_2" csCatId="accent1" phldr="1"/>
      <dgm:spPr/>
    </dgm:pt>
    <dgm:pt modelId="{7DE2E946-6D98-4767-B723-FC9144220522}">
      <dgm:prSet phldrT="[Текст]" custT="1"/>
      <dgm:spPr/>
      <dgm:t>
        <a:bodyPr/>
        <a:lstStyle/>
        <a:p>
          <a:r>
            <a:rPr lang="uk-UA" sz="2000" b="1" dirty="0"/>
            <a:t>Стаття 58 КЗпП України. Робота змінами</a:t>
          </a:r>
        </a:p>
        <a:p>
          <a:r>
            <a:rPr lang="uk-UA" sz="2000" b="1" dirty="0"/>
            <a:t>При змінних роботах працівники чергуються в змінах рівномірно в порядку, встановленому правилами внутрішнього трудового розпорядку.</a:t>
          </a:r>
        </a:p>
        <a:p>
          <a:r>
            <a:rPr lang="uk-UA" sz="2000" b="1" dirty="0"/>
            <a:t>Перехід з однієї зміни в іншу, як правило, має відбуватися </a:t>
          </a:r>
          <a:r>
            <a:rPr lang="uk-UA" sz="2000" b="1" u="sng" dirty="0"/>
            <a:t>через кожний робочий тиждень в години</a:t>
          </a:r>
          <a:r>
            <a:rPr lang="uk-UA" sz="2000" b="1" dirty="0"/>
            <a:t>, визначені графіками змінності.</a:t>
          </a:r>
        </a:p>
        <a:p>
          <a:r>
            <a:rPr lang="uk-UA" sz="1900" dirty="0"/>
            <a:t>.</a:t>
          </a:r>
          <a:endParaRPr lang="ru-RU" sz="1900" dirty="0"/>
        </a:p>
      </dgm:t>
    </dgm:pt>
    <dgm:pt modelId="{D642BB58-DFD7-4536-A4E4-AD799BC02276}" type="parTrans" cxnId="{D7FCA363-556C-49D4-8EB0-D1077C05130C}">
      <dgm:prSet/>
      <dgm:spPr/>
      <dgm:t>
        <a:bodyPr/>
        <a:lstStyle/>
        <a:p>
          <a:endParaRPr lang="ru-RU"/>
        </a:p>
      </dgm:t>
    </dgm:pt>
    <dgm:pt modelId="{F7688474-D6C6-471D-9739-8DCD0030A271}" type="sibTrans" cxnId="{D7FCA363-556C-49D4-8EB0-D1077C05130C}">
      <dgm:prSet/>
      <dgm:spPr/>
      <dgm:t>
        <a:bodyPr/>
        <a:lstStyle/>
        <a:p>
          <a:endParaRPr lang="ru-RU"/>
        </a:p>
      </dgm:t>
    </dgm:pt>
    <dgm:pt modelId="{4E33216F-61CC-4920-B2A5-18C8D2921AEE}">
      <dgm:prSet phldrT="[Текст]"/>
      <dgm:spPr/>
      <dgm:t>
        <a:bodyPr/>
        <a:lstStyle/>
        <a:p>
          <a:r>
            <a:rPr lang="uk-UA" b="1" dirty="0"/>
            <a:t>Стаття 59. Перерви між змінами</a:t>
          </a:r>
        </a:p>
        <a:p>
          <a:r>
            <a:rPr lang="uk-UA" b="1" dirty="0"/>
            <a:t>Тривалість перерви в роботі між змінами має бути не меншою подвійної тривалості часу роботи в попередній зміні (включаючи і час перерви на обід).</a:t>
          </a:r>
        </a:p>
        <a:p>
          <a:r>
            <a:rPr lang="uk-UA" b="1" dirty="0"/>
            <a:t>Призначення працівника на роботу протягом двох змін підряд забороняється.</a:t>
          </a:r>
          <a:endParaRPr lang="ru-RU" b="1" dirty="0"/>
        </a:p>
      </dgm:t>
    </dgm:pt>
    <dgm:pt modelId="{FBB62A21-B210-4AF0-8B03-80E0988914C9}" type="parTrans" cxnId="{0B6AC71C-4E90-481E-8863-91782B76064E}">
      <dgm:prSet/>
      <dgm:spPr/>
      <dgm:t>
        <a:bodyPr/>
        <a:lstStyle/>
        <a:p>
          <a:endParaRPr lang="ru-RU"/>
        </a:p>
      </dgm:t>
    </dgm:pt>
    <dgm:pt modelId="{203C65B3-D37B-4701-8724-2469CC3B4ADE}" type="sibTrans" cxnId="{0B6AC71C-4E90-481E-8863-91782B76064E}">
      <dgm:prSet/>
      <dgm:spPr/>
      <dgm:t>
        <a:bodyPr/>
        <a:lstStyle/>
        <a:p>
          <a:endParaRPr lang="ru-RU"/>
        </a:p>
      </dgm:t>
    </dgm:pt>
    <dgm:pt modelId="{FA9D084B-229F-469C-AB2B-E1CD83C33E19}" type="pres">
      <dgm:prSet presAssocID="{2FC61448-3190-4406-89C4-E4319781C8BB}" presName="linearFlow" presStyleCnt="0">
        <dgm:presLayoutVars>
          <dgm:dir/>
          <dgm:resizeHandles val="exact"/>
        </dgm:presLayoutVars>
      </dgm:prSet>
      <dgm:spPr/>
    </dgm:pt>
    <dgm:pt modelId="{7DADA13D-2B68-473D-8F81-594A0796C23D}" type="pres">
      <dgm:prSet presAssocID="{7DE2E946-6D98-4767-B723-FC9144220522}" presName="comp" presStyleCnt="0"/>
      <dgm:spPr/>
    </dgm:pt>
    <dgm:pt modelId="{B28CB72B-B268-441F-87C0-2DDBA12B0563}" type="pres">
      <dgm:prSet presAssocID="{7DE2E946-6D98-4767-B723-FC9144220522}" presName="rect2" presStyleLbl="node1" presStyleIdx="0" presStyleCnt="2" custLinFactNeighborY="1271">
        <dgm:presLayoutVars>
          <dgm:bulletEnabled val="1"/>
        </dgm:presLayoutVars>
      </dgm:prSet>
      <dgm:spPr/>
    </dgm:pt>
    <dgm:pt modelId="{E74282B0-BB45-405D-BC3A-EE04C67DB729}" type="pres">
      <dgm:prSet presAssocID="{7DE2E946-6D98-4767-B723-FC9144220522}" presName="rect1" presStyleLbl="lnNode1" presStyleIdx="0" presStyleCnt="2"/>
      <dgm:spPr/>
    </dgm:pt>
    <dgm:pt modelId="{21483300-5560-43E4-AF7A-01E37941759F}" type="pres">
      <dgm:prSet presAssocID="{F7688474-D6C6-471D-9739-8DCD0030A271}" presName="sibTrans" presStyleCnt="0"/>
      <dgm:spPr/>
    </dgm:pt>
    <dgm:pt modelId="{09946079-D8F0-49FA-BEA7-47BE747E938F}" type="pres">
      <dgm:prSet presAssocID="{4E33216F-61CC-4920-B2A5-18C8D2921AEE}" presName="comp" presStyleCnt="0"/>
      <dgm:spPr/>
    </dgm:pt>
    <dgm:pt modelId="{A7877546-E6D6-4539-8120-28C65532C810}" type="pres">
      <dgm:prSet presAssocID="{4E33216F-61CC-4920-B2A5-18C8D2921AEE}" presName="rect2" presStyleLbl="node1" presStyleIdx="1" presStyleCnt="2">
        <dgm:presLayoutVars>
          <dgm:bulletEnabled val="1"/>
        </dgm:presLayoutVars>
      </dgm:prSet>
      <dgm:spPr/>
    </dgm:pt>
    <dgm:pt modelId="{450DBBF7-DB4F-418F-894C-7CCD175E7FB6}" type="pres">
      <dgm:prSet presAssocID="{4E33216F-61CC-4920-B2A5-18C8D2921AEE}" presName="rect1" presStyleLbl="lnNode1" presStyleIdx="1" presStyleCnt="2"/>
      <dgm:spPr/>
    </dgm:pt>
  </dgm:ptLst>
  <dgm:cxnLst>
    <dgm:cxn modelId="{0F286E0A-334F-4F92-8062-60A58326872E}" type="presOf" srcId="{2FC61448-3190-4406-89C4-E4319781C8BB}" destId="{FA9D084B-229F-469C-AB2B-E1CD83C33E19}" srcOrd="0" destOrd="0" presId="urn:microsoft.com/office/officeart/2008/layout/AlternatingPictureBlocks"/>
    <dgm:cxn modelId="{0B6AC71C-4E90-481E-8863-91782B76064E}" srcId="{2FC61448-3190-4406-89C4-E4319781C8BB}" destId="{4E33216F-61CC-4920-B2A5-18C8D2921AEE}" srcOrd="1" destOrd="0" parTransId="{FBB62A21-B210-4AF0-8B03-80E0988914C9}" sibTransId="{203C65B3-D37B-4701-8724-2469CC3B4ADE}"/>
    <dgm:cxn modelId="{D7FCA363-556C-49D4-8EB0-D1077C05130C}" srcId="{2FC61448-3190-4406-89C4-E4319781C8BB}" destId="{7DE2E946-6D98-4767-B723-FC9144220522}" srcOrd="0" destOrd="0" parTransId="{D642BB58-DFD7-4536-A4E4-AD799BC02276}" sibTransId="{F7688474-D6C6-471D-9739-8DCD0030A271}"/>
    <dgm:cxn modelId="{0B469A6F-8CAF-4DDB-89C1-CD9A8236B540}" type="presOf" srcId="{4E33216F-61CC-4920-B2A5-18C8D2921AEE}" destId="{A7877546-E6D6-4539-8120-28C65532C810}" srcOrd="0" destOrd="0" presId="urn:microsoft.com/office/officeart/2008/layout/AlternatingPictureBlocks"/>
    <dgm:cxn modelId="{1F3E98BC-69BA-4D2B-A819-35BDE939456C}" type="presOf" srcId="{7DE2E946-6D98-4767-B723-FC9144220522}" destId="{B28CB72B-B268-441F-87C0-2DDBA12B0563}" srcOrd="0" destOrd="0" presId="urn:microsoft.com/office/officeart/2008/layout/AlternatingPictureBlocks"/>
    <dgm:cxn modelId="{C3F2A174-8BBF-458D-87DA-DDC229A6C170}" type="presParOf" srcId="{FA9D084B-229F-469C-AB2B-E1CD83C33E19}" destId="{7DADA13D-2B68-473D-8F81-594A0796C23D}" srcOrd="0" destOrd="0" presId="urn:microsoft.com/office/officeart/2008/layout/AlternatingPictureBlocks"/>
    <dgm:cxn modelId="{EEC1C294-71B8-4425-B953-2EF134A4622C}" type="presParOf" srcId="{7DADA13D-2B68-473D-8F81-594A0796C23D}" destId="{B28CB72B-B268-441F-87C0-2DDBA12B0563}" srcOrd="0" destOrd="0" presId="urn:microsoft.com/office/officeart/2008/layout/AlternatingPictureBlocks"/>
    <dgm:cxn modelId="{61A40C6B-D58D-4BDC-9406-2F5B200FC674}" type="presParOf" srcId="{7DADA13D-2B68-473D-8F81-594A0796C23D}" destId="{E74282B0-BB45-405D-BC3A-EE04C67DB729}" srcOrd="1" destOrd="0" presId="urn:microsoft.com/office/officeart/2008/layout/AlternatingPictureBlocks"/>
    <dgm:cxn modelId="{79CA12DE-239D-4662-9721-B3153371AE8C}" type="presParOf" srcId="{FA9D084B-229F-469C-AB2B-E1CD83C33E19}" destId="{21483300-5560-43E4-AF7A-01E37941759F}" srcOrd="1" destOrd="0" presId="urn:microsoft.com/office/officeart/2008/layout/AlternatingPictureBlocks"/>
    <dgm:cxn modelId="{C1AABC70-B301-4B64-B764-802A356FAD9E}" type="presParOf" srcId="{FA9D084B-229F-469C-AB2B-E1CD83C33E19}" destId="{09946079-D8F0-49FA-BEA7-47BE747E938F}" srcOrd="2" destOrd="0" presId="urn:microsoft.com/office/officeart/2008/layout/AlternatingPictureBlocks"/>
    <dgm:cxn modelId="{42E974D6-11CC-4BE9-8E7C-D92E97587AFD}" type="presParOf" srcId="{09946079-D8F0-49FA-BEA7-47BE747E938F}" destId="{A7877546-E6D6-4539-8120-28C65532C810}" srcOrd="0" destOrd="0" presId="urn:microsoft.com/office/officeart/2008/layout/AlternatingPictureBlocks"/>
    <dgm:cxn modelId="{C69C5BAE-461F-499C-9073-44070A29FB41}" type="presParOf" srcId="{09946079-D8F0-49FA-BEA7-47BE747E938F}" destId="{450DBBF7-DB4F-418F-894C-7CCD175E7FB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CE007-2383-4451-BE50-24C838A94248}">
      <dsp:nvSpPr>
        <dsp:cNvPr id="0" name=""/>
        <dsp:cNvSpPr/>
      </dsp:nvSpPr>
      <dsp:spPr>
        <a:xfrm rot="10800000">
          <a:off x="1539603" y="976"/>
          <a:ext cx="9895760" cy="1555369"/>
        </a:xfrm>
        <a:prstGeom prst="homePlat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85875" tIns="106680" rIns="199136"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t>відвідування закладів освіти її здобувачами до 24.04.2020</a:t>
          </a:r>
          <a:endParaRPr lang="ru-RU" sz="2800" kern="1200" dirty="0"/>
        </a:p>
      </dsp:txBody>
      <dsp:txXfrm rot="10800000">
        <a:off x="1928445" y="976"/>
        <a:ext cx="9506918" cy="1555369"/>
      </dsp:txXfrm>
    </dsp:sp>
    <dsp:sp modelId="{8D958F56-171B-41AD-AB6C-5F59BFF90A4F}">
      <dsp:nvSpPr>
        <dsp:cNvPr id="0" name=""/>
        <dsp:cNvSpPr/>
      </dsp:nvSpPr>
      <dsp:spPr>
        <a:xfrm>
          <a:off x="1018770" y="0"/>
          <a:ext cx="1555369" cy="1555369"/>
        </a:xfrm>
        <a:prstGeom prst="rect">
          <a:avLst/>
        </a:prstGeom>
        <a:blipFill rotWithShape="0">
          <a:blip xmlns:r="http://schemas.openxmlformats.org/officeDocument/2006/relationships" r:embed="rId1"/>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372E1D37-9FAE-44B1-803A-6B50867245EB}">
      <dsp:nvSpPr>
        <dsp:cNvPr id="0" name=""/>
        <dsp:cNvSpPr/>
      </dsp:nvSpPr>
      <dsp:spPr>
        <a:xfrm rot="10800000">
          <a:off x="1529527" y="2034089"/>
          <a:ext cx="9926991" cy="1555369"/>
        </a:xfrm>
        <a:prstGeom prst="homePlat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85875" tIns="76200" rIns="14224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t>проведення всіх масових (культурних, розважальних, спортивних,  соціальних, релігійних, рекламних та інших) заходів, у яких бере    участь </a:t>
          </a:r>
          <a:r>
            <a:rPr lang="uk-UA" sz="2800" b="1" i="1" u="sng" kern="1200" dirty="0"/>
            <a:t>понад 10 осіб</a:t>
          </a:r>
          <a:r>
            <a:rPr lang="uk-UA" sz="2000" b="1" kern="1200" dirty="0"/>
            <a:t>, крім заходів, необхідних для забезпечення    роботи органів державної влади та органів місцевого самоврядування (</a:t>
          </a:r>
          <a:r>
            <a:rPr lang="uk-UA" sz="2000" b="1" i="1" u="none" kern="1200" dirty="0"/>
            <a:t>з 17.03.2020 )</a:t>
          </a:r>
          <a:endParaRPr lang="ru-RU" sz="2000" kern="1200" dirty="0"/>
        </a:p>
      </dsp:txBody>
      <dsp:txXfrm rot="10800000">
        <a:off x="1918369" y="2034089"/>
        <a:ext cx="9538149" cy="1555369"/>
      </dsp:txXfrm>
    </dsp:sp>
    <dsp:sp modelId="{D90732A3-7DDD-4849-8E51-1F191D2A1D5C}">
      <dsp:nvSpPr>
        <dsp:cNvPr id="0" name=""/>
        <dsp:cNvSpPr/>
      </dsp:nvSpPr>
      <dsp:spPr>
        <a:xfrm>
          <a:off x="1064622" y="2034074"/>
          <a:ext cx="1555369" cy="1555369"/>
        </a:xfrm>
        <a:prstGeom prst="rect">
          <a:avLst/>
        </a:prstGeom>
        <a:blipFill rotWithShape="0">
          <a:blip xmlns:r="http://schemas.openxmlformats.org/officeDocument/2006/relationships" r:embed="rId2"/>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5AF3EB5A-C50F-4099-B471-EB56CD1ECEB5}">
      <dsp:nvSpPr>
        <dsp:cNvPr id="0" name=""/>
        <dsp:cNvSpPr/>
      </dsp:nvSpPr>
      <dsp:spPr>
        <a:xfrm rot="10800000">
          <a:off x="1171167" y="3896648"/>
          <a:ext cx="10256929" cy="1546815"/>
        </a:xfrm>
        <a:prstGeom prst="homePlat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85875" tIns="68580" rIns="128016" bIns="68580" numCol="1" spcCol="1270" anchor="ctr" anchorCtr="0">
          <a:noAutofit/>
        </a:bodyPr>
        <a:lstStyle/>
        <a:p>
          <a:pPr marL="0" lvl="0" indent="0" algn="ctr" defTabSz="800100">
            <a:lnSpc>
              <a:spcPct val="90000"/>
            </a:lnSpc>
            <a:spcBef>
              <a:spcPct val="0"/>
            </a:spcBef>
            <a:spcAft>
              <a:spcPct val="35000"/>
            </a:spcAft>
            <a:buNone/>
          </a:pPr>
          <a:r>
            <a:rPr lang="uk-UA" sz="1800" b="1" kern="1200" dirty="0"/>
            <a:t>           </a:t>
          </a:r>
          <a:r>
            <a:rPr lang="uk-UA" sz="2000" b="1" kern="1200" dirty="0"/>
            <a:t>роботу суб’єктів господарювання, яка передбачає приймання відвідувачів,                                                                                                      зокрема закладів громадського харчування торговельно-розважальних       центрів, інших закладів розважальної діяльності, фітнес-центрів, закладів культури, торговельного і побутового обслуговування населення</a:t>
          </a:r>
          <a:r>
            <a:rPr lang="uk-UA" sz="1800" b="1" kern="1200" dirty="0"/>
            <a:t> </a:t>
          </a:r>
          <a:endParaRPr lang="ru-RU" sz="2000" kern="1200" dirty="0"/>
        </a:p>
      </dsp:txBody>
      <dsp:txXfrm rot="10800000">
        <a:off x="1557871" y="3896648"/>
        <a:ext cx="9870225" cy="1546815"/>
      </dsp:txXfrm>
    </dsp:sp>
    <dsp:sp modelId="{AC255316-1A1F-455C-AD5E-E986799D060A}">
      <dsp:nvSpPr>
        <dsp:cNvPr id="0" name=""/>
        <dsp:cNvSpPr/>
      </dsp:nvSpPr>
      <dsp:spPr>
        <a:xfrm>
          <a:off x="1026398" y="3896190"/>
          <a:ext cx="1508428" cy="1549630"/>
        </a:xfrm>
        <a:prstGeom prst="rect">
          <a:avLst/>
        </a:prstGeom>
        <a:blipFill rotWithShape="0">
          <a:blip xmlns:r="http://schemas.openxmlformats.org/officeDocument/2006/relationships" r:embed="rId3"/>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BC0A2-6DD2-459F-BA88-A45494D9AA34}">
      <dsp:nvSpPr>
        <dsp:cNvPr id="0" name=""/>
        <dsp:cNvSpPr/>
      </dsp:nvSpPr>
      <dsp:spPr>
        <a:xfrm>
          <a:off x="0" y="232821"/>
          <a:ext cx="5420496" cy="665205"/>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uk-UA" sz="2000" b="1" i="0" kern="1200" dirty="0"/>
            <a:t>Умови притягнення працівника до дисциплінарної відповідальності:</a:t>
          </a:r>
          <a:endParaRPr lang="ru-RU" sz="2000" b="1" i="0" kern="1200" dirty="0"/>
        </a:p>
      </dsp:txBody>
      <dsp:txXfrm>
        <a:off x="19483" y="252304"/>
        <a:ext cx="5381530" cy="626239"/>
      </dsp:txXfrm>
    </dsp:sp>
    <dsp:sp modelId="{298D5C7F-D2B4-432E-8901-EDA1BEC40DAB}">
      <dsp:nvSpPr>
        <dsp:cNvPr id="0" name=""/>
        <dsp:cNvSpPr/>
      </dsp:nvSpPr>
      <dsp:spPr>
        <a:xfrm>
          <a:off x="0" y="1017764"/>
          <a:ext cx="665205" cy="665205"/>
        </a:xfrm>
        <a:prstGeom prst="roundRect">
          <a:avLst>
            <a:gd name="adj" fmla="val 1667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51C388FB-6730-4FF0-A283-A409CA641213}">
      <dsp:nvSpPr>
        <dsp:cNvPr id="0" name=""/>
        <dsp:cNvSpPr/>
      </dsp:nvSpPr>
      <dsp:spPr>
        <a:xfrm>
          <a:off x="705117" y="1017764"/>
          <a:ext cx="4715379" cy="665205"/>
        </a:xfrm>
        <a:prstGeom prst="roundRect">
          <a:avLst>
            <a:gd name="adj" fmla="val 1667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l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uk-UA" sz="1800" kern="1200" dirty="0"/>
            <a:t>наявність особистої </a:t>
          </a:r>
          <a:r>
            <a:rPr lang="uk-UA" sz="1800" b="1" kern="1200" dirty="0"/>
            <a:t>вини</a:t>
          </a:r>
          <a:r>
            <a:rPr lang="uk-UA" sz="1800" kern="1200" dirty="0"/>
            <a:t> працівника у порушенні трудової дисципліни</a:t>
          </a:r>
          <a:endParaRPr lang="ru-RU" sz="1800" kern="1200" dirty="0"/>
        </a:p>
      </dsp:txBody>
      <dsp:txXfrm>
        <a:off x="737595" y="1050242"/>
        <a:ext cx="4650423" cy="600249"/>
      </dsp:txXfrm>
    </dsp:sp>
    <dsp:sp modelId="{B0223C28-447E-4BF4-8ABA-30904BEA79C1}">
      <dsp:nvSpPr>
        <dsp:cNvPr id="0" name=""/>
        <dsp:cNvSpPr/>
      </dsp:nvSpPr>
      <dsp:spPr>
        <a:xfrm>
          <a:off x="0" y="1762793"/>
          <a:ext cx="665205" cy="665205"/>
        </a:xfrm>
        <a:prstGeom prst="roundRect">
          <a:avLst>
            <a:gd name="adj" fmla="val 1667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sp>
    <dsp:sp modelId="{8A1AB691-78F1-4D8A-B849-ED1ECC6BF4A4}">
      <dsp:nvSpPr>
        <dsp:cNvPr id="0" name=""/>
        <dsp:cNvSpPr/>
      </dsp:nvSpPr>
      <dsp:spPr>
        <a:xfrm>
          <a:off x="705117" y="1762793"/>
          <a:ext cx="4715379" cy="665205"/>
        </a:xfrm>
        <a:prstGeom prst="roundRect">
          <a:avLst>
            <a:gd name="adj" fmla="val 1667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l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uk-UA" sz="1800" b="0" kern="1200" dirty="0"/>
            <a:t>відсутність поважних причин.</a:t>
          </a:r>
          <a:endParaRPr lang="ru-RU" sz="1800" b="0" kern="1200" dirty="0"/>
        </a:p>
        <a:p>
          <a:pPr marL="114300" lvl="1" indent="-114300" algn="l" defTabSz="622300" rtl="0">
            <a:lnSpc>
              <a:spcPct val="90000"/>
            </a:lnSpc>
            <a:spcBef>
              <a:spcPct val="0"/>
            </a:spcBef>
            <a:spcAft>
              <a:spcPct val="15000"/>
            </a:spcAft>
            <a:buChar char="•"/>
          </a:pPr>
          <a:endParaRPr lang="ru-RU" sz="1400" b="0" kern="1200" dirty="0"/>
        </a:p>
      </dsp:txBody>
      <dsp:txXfrm>
        <a:off x="737595" y="1795271"/>
        <a:ext cx="4650423" cy="600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62FC-8AF6-49F6-9452-B2FDBF13E587}">
      <dsp:nvSpPr>
        <dsp:cNvPr id="0" name=""/>
        <dsp:cNvSpPr/>
      </dsp:nvSpPr>
      <dsp:spPr>
        <a:xfrm rot="10800000">
          <a:off x="1438867" y="181350"/>
          <a:ext cx="10463772" cy="1170333"/>
        </a:xfrm>
        <a:prstGeom prst="homePlat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98012" tIns="76200" rIns="142240" bIns="76200" numCol="1" spcCol="1270" anchor="ctr" anchorCtr="0">
          <a:noAutofit/>
        </a:bodyPr>
        <a:lstStyle/>
        <a:p>
          <a:pPr marL="0" lvl="0" indent="0" algn="ctr" defTabSz="889000">
            <a:lnSpc>
              <a:spcPct val="90000"/>
            </a:lnSpc>
            <a:spcBef>
              <a:spcPct val="0"/>
            </a:spcBef>
            <a:spcAft>
              <a:spcPct val="35000"/>
            </a:spcAft>
            <a:buNone/>
          </a:pPr>
          <a:r>
            <a:rPr lang="uk-UA" sz="2000" b="1" i="0" kern="1200" dirty="0">
              <a:solidFill>
                <a:schemeClr val="bg1"/>
              </a:solidFill>
              <a:latin typeface="+mn-lt"/>
            </a:rPr>
            <a:t>регулярні та нерегулярні перевезення пасажирів автомобільним транспортом у приміському, міжміському </a:t>
          </a:r>
          <a:r>
            <a:rPr lang="uk-UA" sz="2000" b="1" i="0" kern="1200" dirty="0" err="1">
              <a:solidFill>
                <a:schemeClr val="bg1"/>
              </a:solidFill>
              <a:latin typeface="+mn-lt"/>
            </a:rPr>
            <a:t>внутрішньообласному</a:t>
          </a:r>
          <a:r>
            <a:rPr lang="uk-UA" sz="2000" b="1" i="0" kern="1200" dirty="0">
              <a:solidFill>
                <a:schemeClr val="bg1"/>
              </a:solidFill>
              <a:latin typeface="+mn-lt"/>
            </a:rPr>
            <a:t> і міжобласному сполученні (крім перевезення легковими автомобілями)</a:t>
          </a:r>
          <a:endParaRPr lang="ru-RU" sz="2000" b="1" i="0" kern="1200" dirty="0">
            <a:solidFill>
              <a:schemeClr val="bg1"/>
            </a:solidFill>
            <a:latin typeface="+mn-lt"/>
          </a:endParaRPr>
        </a:p>
      </dsp:txBody>
      <dsp:txXfrm rot="10800000">
        <a:off x="1731450" y="181350"/>
        <a:ext cx="10171189" cy="1170333"/>
      </dsp:txXfrm>
    </dsp:sp>
    <dsp:sp modelId="{19467A6A-0E3B-45CE-9A78-3011B2627257}">
      <dsp:nvSpPr>
        <dsp:cNvPr id="0" name=""/>
        <dsp:cNvSpPr/>
      </dsp:nvSpPr>
      <dsp:spPr>
        <a:xfrm>
          <a:off x="457694" y="86117"/>
          <a:ext cx="1835402" cy="1329555"/>
        </a:xfrm>
        <a:prstGeom prst="rect">
          <a:avLst/>
        </a:prstGeom>
        <a:blipFill rotWithShape="0">
          <a:blip xmlns:r="http://schemas.openxmlformats.org/officeDocument/2006/relationships" r:embed="rId1"/>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33AF13A6-74C8-4DA2-97E9-9B57C0778C91}">
      <dsp:nvSpPr>
        <dsp:cNvPr id="0" name=""/>
        <dsp:cNvSpPr/>
      </dsp:nvSpPr>
      <dsp:spPr>
        <a:xfrm rot="10800000">
          <a:off x="1441218" y="1673203"/>
          <a:ext cx="10485176" cy="1226544"/>
        </a:xfrm>
        <a:prstGeom prst="homePlat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98012" tIns="76200" rIns="14224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solidFill>
                <a:schemeClr val="bg1"/>
              </a:solidFill>
              <a:latin typeface="+mn-lt"/>
            </a:rPr>
            <a:t>перевезення понад 10 пасажирів одночасно в різних видах транспорту, в автобусах, що здійснюють регулярні пасажирські перевезення на міських маршрутах у звичайному режимі руху</a:t>
          </a:r>
          <a:endParaRPr lang="ru-RU" sz="2000" b="1" kern="1200" dirty="0"/>
        </a:p>
      </dsp:txBody>
      <dsp:txXfrm rot="10800000">
        <a:off x="1747854" y="1673203"/>
        <a:ext cx="10178540" cy="1226544"/>
      </dsp:txXfrm>
    </dsp:sp>
    <dsp:sp modelId="{C1D49E0D-1EF2-463E-9F3E-5A458693B026}">
      <dsp:nvSpPr>
        <dsp:cNvPr id="0" name=""/>
        <dsp:cNvSpPr/>
      </dsp:nvSpPr>
      <dsp:spPr>
        <a:xfrm>
          <a:off x="457694" y="1606584"/>
          <a:ext cx="1758727" cy="1356121"/>
        </a:xfrm>
        <a:prstGeom prst="rect">
          <a:avLst/>
        </a:prstGeom>
        <a:blipFill rotWithShape="0">
          <a:blip xmlns:r="http://schemas.openxmlformats.org/officeDocument/2006/relationships" r:embed="rId2"/>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51EE1076-A37B-4386-8EB3-11D15807B381}">
      <dsp:nvSpPr>
        <dsp:cNvPr id="0" name=""/>
        <dsp:cNvSpPr/>
      </dsp:nvSpPr>
      <dsp:spPr>
        <a:xfrm rot="10800000">
          <a:off x="1598021" y="3196714"/>
          <a:ext cx="10328374" cy="1350087"/>
        </a:xfrm>
        <a:prstGeom prst="homePlat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98012" tIns="76200" rIns="14224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solidFill>
                <a:schemeClr val="bg1"/>
              </a:solidFill>
              <a:latin typeface="+mj-lt"/>
            </a:rPr>
            <a:t>заїзд на територію автостанцій автобусів, які здійснюють перевезення пасажирів у приміському, міжміському </a:t>
          </a:r>
          <a:r>
            <a:rPr lang="uk-UA" sz="2000" b="1" kern="1200" dirty="0" err="1">
              <a:solidFill>
                <a:schemeClr val="bg1"/>
              </a:solidFill>
              <a:latin typeface="+mj-lt"/>
            </a:rPr>
            <a:t>внутрішньообласному</a:t>
          </a:r>
          <a:r>
            <a:rPr lang="uk-UA" sz="2000" b="1" kern="1200" dirty="0">
              <a:solidFill>
                <a:schemeClr val="bg1"/>
              </a:solidFill>
              <a:latin typeface="+mj-lt"/>
            </a:rPr>
            <a:t>  і міжобласному сполученні, та реалізацію власниками автостанцій квитків автомобільним перевізникам, які виконують такі перевезення</a:t>
          </a:r>
          <a:endParaRPr lang="ru-RU" sz="2000" b="1" kern="1200" dirty="0">
            <a:solidFill>
              <a:schemeClr val="bg1"/>
            </a:solidFill>
            <a:latin typeface="+mj-lt"/>
          </a:endParaRPr>
        </a:p>
      </dsp:txBody>
      <dsp:txXfrm rot="10800000">
        <a:off x="1935543" y="3196714"/>
        <a:ext cx="9990852" cy="1350087"/>
      </dsp:txXfrm>
    </dsp:sp>
    <dsp:sp modelId="{22698070-504A-44CB-AF67-3D27DFB2158D}">
      <dsp:nvSpPr>
        <dsp:cNvPr id="0" name=""/>
        <dsp:cNvSpPr/>
      </dsp:nvSpPr>
      <dsp:spPr>
        <a:xfrm>
          <a:off x="391888" y="3182251"/>
          <a:ext cx="1869481" cy="1322707"/>
        </a:xfrm>
        <a:prstGeom prst="rect">
          <a:avLst/>
        </a:prstGeom>
        <a:blipFill rotWithShape="0">
          <a:blip xmlns:r="http://schemas.openxmlformats.org/officeDocument/2006/relationships" r:embed="rId3"/>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34F3D629-E024-4051-A0E2-5F6EFD669BD9}">
      <dsp:nvSpPr>
        <dsp:cNvPr id="0" name=""/>
        <dsp:cNvSpPr/>
      </dsp:nvSpPr>
      <dsp:spPr>
        <a:xfrm rot="10800000">
          <a:off x="1580589" y="4819881"/>
          <a:ext cx="10363237" cy="1369805"/>
        </a:xfrm>
        <a:prstGeom prst="homePlat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598012" tIns="76200" rIns="14224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mn-lt"/>
            </a:rPr>
            <a:t>перевезення пасажирів залізничним транспортом в усіх видах внутрішнього сполучення (приміському, міському, регіональному та дальньому). Дозволяється здійснення акціонерним товариством </a:t>
          </a:r>
          <a:r>
            <a:rPr lang="uk-UA" sz="2000" b="1" kern="1200" dirty="0" err="1">
              <a:latin typeface="+mn-lt"/>
            </a:rPr>
            <a:t>“Українська</a:t>
          </a:r>
          <a:r>
            <a:rPr lang="uk-UA" sz="2000" b="1" kern="1200" dirty="0">
              <a:latin typeface="+mn-lt"/>
            </a:rPr>
            <a:t> </a:t>
          </a:r>
          <a:r>
            <a:rPr lang="uk-UA" sz="2000" b="1" kern="1200" dirty="0" err="1">
              <a:latin typeface="+mn-lt"/>
            </a:rPr>
            <a:t>залізниця”</a:t>
          </a:r>
          <a:r>
            <a:rPr lang="uk-UA" sz="2000" b="1" kern="1200" dirty="0">
              <a:latin typeface="+mn-lt"/>
            </a:rPr>
            <a:t> окремих пасажирських рейсів у внутрішньому залізничному сполученні за </a:t>
          </a:r>
          <a:r>
            <a:rPr lang="ru-RU" sz="2000" b="1" kern="1200" dirty="0" err="1">
              <a:latin typeface="+mn-lt"/>
            </a:rPr>
            <a:t>погодженням</a:t>
          </a:r>
          <a:r>
            <a:rPr lang="ru-RU" sz="2000" b="1" kern="1200" dirty="0">
              <a:latin typeface="+mn-lt"/>
            </a:rPr>
            <a:t> з </a:t>
          </a:r>
          <a:r>
            <a:rPr lang="ru-RU" sz="2000" b="1" kern="1200" dirty="0" err="1">
              <a:latin typeface="+mn-lt"/>
            </a:rPr>
            <a:t>Міністерством</a:t>
          </a:r>
          <a:r>
            <a:rPr lang="ru-RU" sz="2000" b="1" kern="1200" dirty="0">
              <a:latin typeface="+mn-lt"/>
            </a:rPr>
            <a:t> </a:t>
          </a:r>
          <a:r>
            <a:rPr lang="ru-RU" sz="2000" b="1" kern="1200" dirty="0" err="1">
              <a:latin typeface="+mn-lt"/>
            </a:rPr>
            <a:t>інфраструктури</a:t>
          </a:r>
          <a:r>
            <a:rPr lang="ru-RU" sz="2000" b="1" kern="1200" dirty="0">
              <a:latin typeface="+mn-lt"/>
            </a:rPr>
            <a:t> та </a:t>
          </a:r>
          <a:r>
            <a:rPr lang="ru-RU" sz="2000" b="1" kern="1200" dirty="0" err="1">
              <a:latin typeface="+mn-lt"/>
            </a:rPr>
            <a:t>Міністерством</a:t>
          </a:r>
          <a:r>
            <a:rPr lang="ru-RU" sz="2000" b="1" kern="1200" dirty="0">
              <a:latin typeface="+mn-lt"/>
            </a:rPr>
            <a:t> </a:t>
          </a:r>
          <a:r>
            <a:rPr lang="ru-RU" sz="2000" b="1" kern="1200" dirty="0" err="1">
              <a:latin typeface="+mn-lt"/>
            </a:rPr>
            <a:t>охорони</a:t>
          </a:r>
          <a:r>
            <a:rPr lang="ru-RU" sz="2000" b="1" kern="1200" dirty="0">
              <a:latin typeface="+mn-lt"/>
            </a:rPr>
            <a:t> </a:t>
          </a:r>
          <a:r>
            <a:rPr lang="ru-RU" sz="2000" b="1" kern="1200" dirty="0" err="1">
              <a:latin typeface="+mn-lt"/>
            </a:rPr>
            <a:t>здоров’я</a:t>
          </a:r>
          <a:endParaRPr lang="ru-RU" sz="2000" b="1" kern="1200" dirty="0">
            <a:latin typeface="+mn-lt"/>
          </a:endParaRPr>
        </a:p>
      </dsp:txBody>
      <dsp:txXfrm rot="10800000">
        <a:off x="1923040" y="4819881"/>
        <a:ext cx="10020786" cy="1369805"/>
      </dsp:txXfrm>
    </dsp:sp>
    <dsp:sp modelId="{5A811AF9-642D-45EB-9EF4-08620BB33D36}">
      <dsp:nvSpPr>
        <dsp:cNvPr id="0" name=""/>
        <dsp:cNvSpPr/>
      </dsp:nvSpPr>
      <dsp:spPr>
        <a:xfrm>
          <a:off x="444424" y="4761147"/>
          <a:ext cx="1898014" cy="1446860"/>
        </a:xfrm>
        <a:prstGeom prst="rect">
          <a:avLst/>
        </a:prstGeom>
        <a:blipFill rotWithShape="0">
          <a:blip xmlns:r="http://schemas.openxmlformats.org/officeDocument/2006/relationships" r:embed="rId4"/>
          <a:stretch>
            <a:fillRect/>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206F3-9555-4293-928B-DE547E027271}">
      <dsp:nvSpPr>
        <dsp:cNvPr id="0" name=""/>
        <dsp:cNvSpPr/>
      </dsp:nvSpPr>
      <dsp:spPr>
        <a:xfrm>
          <a:off x="0" y="0"/>
          <a:ext cx="9996494" cy="1259416"/>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Times New Roman" panose="02020603050405020304" pitchFamily="18" charset="0"/>
            </a:rPr>
            <a:t>1) </a:t>
          </a:r>
          <a:r>
            <a:rPr lang="uk-UA" sz="1600" kern="1200" dirty="0">
              <a:latin typeface="Times New Roman" panose="02020603050405020304" pitchFamily="18" charset="0"/>
            </a:rPr>
            <a:t>роботодавець може доручити працівникові, у тому числі державному службовцю, службовцю органу місцевого самоврядування, </a:t>
          </a:r>
          <a:r>
            <a:rPr lang="uk-UA" sz="1600" b="1" u="sng" kern="1200" dirty="0">
              <a:latin typeface="Times New Roman" panose="02020603050405020304" pitchFamily="18" charset="0"/>
            </a:rPr>
            <a:t>виконувати протягом певного періоду роботу</a:t>
          </a:r>
          <a:r>
            <a:rPr lang="uk-UA" sz="1600" kern="1200" dirty="0">
              <a:latin typeface="Times New Roman" panose="02020603050405020304" pitchFamily="18" charset="0"/>
            </a:rPr>
            <a:t>, визначену трудовим договором, </a:t>
          </a:r>
          <a:r>
            <a:rPr lang="uk-UA" sz="1600" b="1" u="sng" kern="1200" dirty="0">
              <a:latin typeface="Times New Roman" panose="02020603050405020304" pitchFamily="18" charset="0"/>
            </a:rPr>
            <a:t>вдома,</a:t>
          </a:r>
          <a:r>
            <a:rPr lang="uk-UA" sz="1600" kern="1200" dirty="0">
              <a:latin typeface="Times New Roman" panose="02020603050405020304" pitchFamily="18" charset="0"/>
            </a:rPr>
            <a:t> а також надавати працівнику, у тому числі державному службовцю, службовцю органу місцевого самоврядування, за його згодою відпустку;</a:t>
          </a:r>
          <a:endParaRPr lang="x-none" sz="1600" kern="1200" dirty="0"/>
        </a:p>
      </dsp:txBody>
      <dsp:txXfrm>
        <a:off x="2125240" y="0"/>
        <a:ext cx="7871254" cy="1259416"/>
      </dsp:txXfrm>
    </dsp:sp>
    <dsp:sp modelId="{F18A1BDA-3279-43BA-838D-087C70CE1457}">
      <dsp:nvSpPr>
        <dsp:cNvPr id="0" name=""/>
        <dsp:cNvSpPr/>
      </dsp:nvSpPr>
      <dsp:spPr>
        <a:xfrm>
          <a:off x="125941" y="125941"/>
          <a:ext cx="1999299" cy="10075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C2562D9-0020-4B4F-A896-7BC5B130719B}">
      <dsp:nvSpPr>
        <dsp:cNvPr id="0" name=""/>
        <dsp:cNvSpPr/>
      </dsp:nvSpPr>
      <dsp:spPr>
        <a:xfrm>
          <a:off x="0" y="1385358"/>
          <a:ext cx="9996494" cy="1259416"/>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kern="1200" dirty="0">
              <a:latin typeface="Times New Roman" panose="02020603050405020304" pitchFamily="18" charset="0"/>
            </a:rPr>
            <a:t>2) власником підприємства, установи, організації або уповноваженим органом </a:t>
          </a:r>
          <a:r>
            <a:rPr lang="uk-UA" sz="1600" b="1" u="sng" kern="1200" dirty="0">
              <a:latin typeface="Times New Roman" panose="02020603050405020304" pitchFamily="18" charset="0"/>
            </a:rPr>
            <a:t>може змінюватися режим роботи </a:t>
          </a:r>
          <a:r>
            <a:rPr lang="uk-UA" sz="1600" kern="1200" dirty="0">
              <a:latin typeface="Times New Roman" panose="02020603050405020304" pitchFamily="18" charset="0"/>
            </a:rPr>
            <a:t>органів, закладів, підприємств, установ, організацій, зокрема щодо прийому та обслуговування фізичних та юридичних осіб. Інформація про такі зміни повинна доводитися до відома населення з використанням веб-сайтів та інших комунікаційних засобів;</a:t>
          </a:r>
          <a:endParaRPr lang="x-none" sz="1600" kern="1200" dirty="0"/>
        </a:p>
      </dsp:txBody>
      <dsp:txXfrm>
        <a:off x="2125240" y="1385358"/>
        <a:ext cx="7871254" cy="1259416"/>
      </dsp:txXfrm>
    </dsp:sp>
    <dsp:sp modelId="{077FB6A6-E5E4-49F6-9EA6-84D452DE171E}">
      <dsp:nvSpPr>
        <dsp:cNvPr id="0" name=""/>
        <dsp:cNvSpPr/>
      </dsp:nvSpPr>
      <dsp:spPr>
        <a:xfrm>
          <a:off x="125941" y="1511300"/>
          <a:ext cx="1999299" cy="10075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92FF0DA-48A1-4F42-931C-6C65C20D9887}">
      <dsp:nvSpPr>
        <dsp:cNvPr id="0" name=""/>
        <dsp:cNvSpPr/>
      </dsp:nvSpPr>
      <dsp:spPr>
        <a:xfrm>
          <a:off x="0" y="2770716"/>
          <a:ext cx="9996494" cy="1259416"/>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kern="1200" dirty="0">
              <a:latin typeface="Times New Roman" panose="02020603050405020304" pitchFamily="18" charset="0"/>
            </a:rPr>
            <a:t>3) з дня оголошення карантину </a:t>
          </a:r>
          <a:r>
            <a:rPr lang="uk-UA" sz="1600" b="1" u="sng" kern="1200" dirty="0">
              <a:latin typeface="Times New Roman" panose="02020603050405020304" pitchFamily="18" charset="0"/>
            </a:rPr>
            <a:t>зупиняється перебіг строків звернення за отриманням адміністративних та інших послуг та строків надання цих послуг</a:t>
          </a:r>
          <a:r>
            <a:rPr lang="uk-UA" sz="1600" kern="1200" dirty="0">
              <a:latin typeface="Times New Roman" panose="02020603050405020304" pitchFamily="18" charset="0"/>
            </a:rPr>
            <a:t>, визначених законом. Від дня припинення карантину перебіг цих строків продовжується з урахуванням часу, що минув до його зупинення;</a:t>
          </a:r>
          <a:endParaRPr lang="x-none" sz="1600" kern="1200" dirty="0"/>
        </a:p>
      </dsp:txBody>
      <dsp:txXfrm>
        <a:off x="2125240" y="2770716"/>
        <a:ext cx="7871254" cy="1259416"/>
      </dsp:txXfrm>
    </dsp:sp>
    <dsp:sp modelId="{9011DF04-ED98-4267-A7F9-1EF104FB6CE1}">
      <dsp:nvSpPr>
        <dsp:cNvPr id="0" name=""/>
        <dsp:cNvSpPr/>
      </dsp:nvSpPr>
      <dsp:spPr>
        <a:xfrm>
          <a:off x="125941" y="2896658"/>
          <a:ext cx="1999299" cy="10075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8CFDD4B-54C3-4028-AE84-519757900C9B}">
      <dsp:nvSpPr>
        <dsp:cNvPr id="0" name=""/>
        <dsp:cNvSpPr/>
      </dsp:nvSpPr>
      <dsp:spPr>
        <a:xfrm>
          <a:off x="0" y="4156075"/>
          <a:ext cx="9996494" cy="1259416"/>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dirty="0">
              <a:latin typeface="Times New Roman" panose="02020603050405020304" pitchFamily="18" charset="0"/>
            </a:rPr>
            <a:t>4) </a:t>
          </a:r>
          <a:r>
            <a:rPr lang="uk-UA" sz="1600" b="1" u="sng" kern="1200" dirty="0">
              <a:latin typeface="Times New Roman" panose="02020603050405020304" pitchFamily="18" charset="0"/>
            </a:rPr>
            <a:t>забороняється проведення органами державного нагляду (контролю) планових заходів із здійснення державного нагляду (контролю) у сфері господарської діяльності</a:t>
          </a:r>
          <a:r>
            <a:rPr lang="uk-UA" sz="1600" kern="1200" dirty="0">
              <a:latin typeface="Times New Roman" panose="02020603050405020304" pitchFamily="18" charset="0"/>
            </a:rPr>
            <a:t>.</a:t>
          </a:r>
          <a:endParaRPr lang="x-none" sz="1600" kern="1200" dirty="0"/>
        </a:p>
      </dsp:txBody>
      <dsp:txXfrm>
        <a:off x="2125240" y="4156075"/>
        <a:ext cx="7871254" cy="1259416"/>
      </dsp:txXfrm>
    </dsp:sp>
    <dsp:sp modelId="{20B70264-C67F-4BA9-81BF-B885E4894DE1}">
      <dsp:nvSpPr>
        <dsp:cNvPr id="0" name=""/>
        <dsp:cNvSpPr/>
      </dsp:nvSpPr>
      <dsp:spPr>
        <a:xfrm>
          <a:off x="125941" y="4282016"/>
          <a:ext cx="1999299" cy="10075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3669B-8DE7-4B7E-A56A-494A51C8A3AF}">
      <dsp:nvSpPr>
        <dsp:cNvPr id="0" name=""/>
        <dsp:cNvSpPr/>
      </dsp:nvSpPr>
      <dsp:spPr>
        <a:xfrm>
          <a:off x="0" y="204067"/>
          <a:ext cx="10324211" cy="946608"/>
        </a:xfrm>
        <a:prstGeom prst="roundRect">
          <a:avLst/>
        </a:prstGeom>
        <a:solidFill>
          <a:schemeClr val="accent1">
            <a:alpha val="9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uk-UA" sz="2400" b="1" kern="1200" dirty="0"/>
            <a:t>надання відпусток без збереження заробітної плати за заявою працівників</a:t>
          </a:r>
        </a:p>
      </dsp:txBody>
      <dsp:txXfrm>
        <a:off x="46210" y="250277"/>
        <a:ext cx="10231791" cy="854188"/>
      </dsp:txXfrm>
    </dsp:sp>
    <dsp:sp modelId="{F3957E09-3938-4B61-B4CC-1A7454EAD7F6}">
      <dsp:nvSpPr>
        <dsp:cNvPr id="0" name=""/>
        <dsp:cNvSpPr/>
      </dsp:nvSpPr>
      <dsp:spPr>
        <a:xfrm>
          <a:off x="0" y="1184897"/>
          <a:ext cx="10324211" cy="1031940"/>
        </a:xfrm>
        <a:prstGeom prst="roundRect">
          <a:avLst/>
        </a:prstGeom>
        <a:solidFill>
          <a:schemeClr val="accent1">
            <a:alpha val="90000"/>
            <a:hueOff val="0"/>
            <a:satOff val="0"/>
            <a:lumOff val="0"/>
            <a:alphaOff val="-8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uk-UA" sz="2400" b="1" kern="1200" dirty="0"/>
            <a:t>встановлення працівникам неповного або скороченого робочого часу; </a:t>
          </a:r>
          <a:endParaRPr lang="x-none" sz="2400" kern="1200" dirty="0"/>
        </a:p>
      </dsp:txBody>
      <dsp:txXfrm>
        <a:off x="50375" y="1235272"/>
        <a:ext cx="10223461" cy="931190"/>
      </dsp:txXfrm>
    </dsp:sp>
    <dsp:sp modelId="{6D69FD60-8963-4699-8962-61D1D7A23643}">
      <dsp:nvSpPr>
        <dsp:cNvPr id="0" name=""/>
        <dsp:cNvSpPr/>
      </dsp:nvSpPr>
      <dsp:spPr>
        <a:xfrm>
          <a:off x="0" y="2258695"/>
          <a:ext cx="10324211" cy="1031940"/>
        </a:xfrm>
        <a:prstGeom prst="roundRect">
          <a:avLst/>
        </a:prstGeom>
        <a:solidFill>
          <a:schemeClr val="accent1">
            <a:alpha val="90000"/>
            <a:hueOff val="0"/>
            <a:satOff val="0"/>
            <a:lumOff val="0"/>
            <a:alphaOff val="-16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kern="1200" dirty="0"/>
            <a:t>запровадження роботи змінами;</a:t>
          </a:r>
          <a:endParaRPr lang="x-none" sz="2400" kern="1200" dirty="0"/>
        </a:p>
      </dsp:txBody>
      <dsp:txXfrm>
        <a:off x="50375" y="2309070"/>
        <a:ext cx="10223461" cy="931190"/>
      </dsp:txXfrm>
    </dsp:sp>
    <dsp:sp modelId="{07FC3CC1-4D85-4785-B6FC-CC5C4922E37D}">
      <dsp:nvSpPr>
        <dsp:cNvPr id="0" name=""/>
        <dsp:cNvSpPr/>
      </dsp:nvSpPr>
      <dsp:spPr>
        <a:xfrm>
          <a:off x="0" y="3227802"/>
          <a:ext cx="10324211" cy="755070"/>
        </a:xfrm>
        <a:prstGeom prst="roundRect">
          <a:avLst/>
        </a:prstGeom>
        <a:solidFill>
          <a:schemeClr val="accent1">
            <a:alpha val="90000"/>
            <a:hueOff val="0"/>
            <a:satOff val="0"/>
            <a:lumOff val="0"/>
            <a:alphaOff val="-24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dirty="0"/>
            <a:t> </a:t>
          </a:r>
          <a:r>
            <a:rPr lang="uk-UA" sz="2400" b="1" kern="1200" dirty="0"/>
            <a:t>тимчасове запровадження дистанційної або надомної роботи; </a:t>
          </a:r>
          <a:endParaRPr lang="x-none" sz="2400" kern="1200" dirty="0"/>
        </a:p>
      </dsp:txBody>
      <dsp:txXfrm>
        <a:off x="36859" y="3264661"/>
        <a:ext cx="10250493" cy="681352"/>
      </dsp:txXfrm>
    </dsp:sp>
    <dsp:sp modelId="{4813768C-464B-4080-B30C-CA3D9402FC8C}">
      <dsp:nvSpPr>
        <dsp:cNvPr id="0" name=""/>
        <dsp:cNvSpPr/>
      </dsp:nvSpPr>
      <dsp:spPr>
        <a:xfrm>
          <a:off x="0" y="3930626"/>
          <a:ext cx="10324211" cy="711739"/>
        </a:xfrm>
        <a:prstGeom prst="roundRect">
          <a:avLst/>
        </a:prstGeom>
        <a:solidFill>
          <a:schemeClr val="accent1">
            <a:alpha val="90000"/>
            <a:hueOff val="0"/>
            <a:satOff val="0"/>
            <a:lumOff val="0"/>
            <a:alphaOff val="-32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kern="1200" dirty="0"/>
            <a:t>введення простою; </a:t>
          </a:r>
          <a:endParaRPr lang="x-none" sz="2400" kern="1200" dirty="0"/>
        </a:p>
      </dsp:txBody>
      <dsp:txXfrm>
        <a:off x="34744" y="3965370"/>
        <a:ext cx="10254723" cy="642251"/>
      </dsp:txXfrm>
    </dsp:sp>
    <dsp:sp modelId="{01550EEE-5FAD-4B97-B2F7-F07630D15658}">
      <dsp:nvSpPr>
        <dsp:cNvPr id="0" name=""/>
        <dsp:cNvSpPr/>
      </dsp:nvSpPr>
      <dsp:spPr>
        <a:xfrm>
          <a:off x="0" y="4685959"/>
          <a:ext cx="10324211" cy="895620"/>
        </a:xfrm>
        <a:prstGeom prst="roundRect">
          <a:avLst/>
        </a:prstGeom>
        <a:solidFill>
          <a:schemeClr val="accent1">
            <a:alpha val="90000"/>
            <a:hueOff val="0"/>
            <a:satOff val="0"/>
            <a:lumOff val="0"/>
            <a:alphaOff val="-40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uk-UA" sz="2000" b="1" kern="1200" dirty="0"/>
            <a:t> </a:t>
          </a:r>
          <a:r>
            <a:rPr lang="uk-UA" sz="2400" b="1" kern="1200" dirty="0"/>
            <a:t>продовження роботи за умови застосування засобів індивідуального та колективного захисту. </a:t>
          </a:r>
        </a:p>
      </dsp:txBody>
      <dsp:txXfrm>
        <a:off x="43721" y="4729680"/>
        <a:ext cx="10236769" cy="8081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6D62D-FFF3-472F-BF39-48484F8F6E22}">
      <dsp:nvSpPr>
        <dsp:cNvPr id="0" name=""/>
        <dsp:cNvSpPr/>
      </dsp:nvSpPr>
      <dsp:spPr>
        <a:xfrm>
          <a:off x="7182" y="1411172"/>
          <a:ext cx="3102342" cy="2315832"/>
        </a:xfrm>
        <a:prstGeom prst="round2SameRect">
          <a:avLst>
            <a:gd name="adj1" fmla="val 8000"/>
            <a:gd name="adj2" fmla="val 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100" kern="1200" dirty="0">
              <a:latin typeface="Times New Roman" panose="02020603050405020304" pitchFamily="18" charset="0"/>
              <a:ea typeface="Times New Roman" panose="02020603050405020304" pitchFamily="18" charset="0"/>
              <a:cs typeface="Times New Roman" panose="02020603050405020304" pitchFamily="18" charset="0"/>
            </a:rPr>
            <a:t>1) наявність у працівника невикористаних днів щорічної відпустки (</a:t>
          </a:r>
          <a:r>
            <a:rPr lang="uk-UA" sz="2100" i="1" kern="1200" dirty="0">
              <a:latin typeface="Times New Roman" panose="02020603050405020304" pitchFamily="18" charset="0"/>
              <a:ea typeface="Times New Roman" panose="02020603050405020304" pitchFamily="18" charset="0"/>
              <a:cs typeface="Times New Roman" panose="02020603050405020304" pitchFamily="18" charset="0"/>
            </a:rPr>
            <a:t>за минулі попередні та поточний рік)</a:t>
          </a:r>
          <a:endParaRPr lang="uk-UA" sz="2100" kern="1200" dirty="0">
            <a:latin typeface="Times New Roman" panose="02020603050405020304" pitchFamily="18" charset="0"/>
            <a:ea typeface="Times New Roman" panose="02020603050405020304" pitchFamily="18" charset="0"/>
            <a:cs typeface="Times New Roman" panose="02020603050405020304" pitchFamily="18" charset="0"/>
          </a:endParaRPr>
        </a:p>
      </dsp:txBody>
      <dsp:txXfrm>
        <a:off x="61445" y="1465435"/>
        <a:ext cx="2993816" cy="2261569"/>
      </dsp:txXfrm>
    </dsp:sp>
    <dsp:sp modelId="{0D694445-B144-4BB0-8B53-BD265DB271C8}">
      <dsp:nvSpPr>
        <dsp:cNvPr id="0" name=""/>
        <dsp:cNvSpPr/>
      </dsp:nvSpPr>
      <dsp:spPr>
        <a:xfrm>
          <a:off x="7182" y="3727005"/>
          <a:ext cx="3102342" cy="99580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266950">
            <a:lnSpc>
              <a:spcPct val="90000"/>
            </a:lnSpc>
            <a:spcBef>
              <a:spcPct val="0"/>
            </a:spcBef>
            <a:spcAft>
              <a:spcPct val="35000"/>
            </a:spcAft>
            <a:buNone/>
          </a:pPr>
          <a:endParaRPr lang="x-none" sz="6500" kern="1200" dirty="0"/>
        </a:p>
      </dsp:txBody>
      <dsp:txXfrm>
        <a:off x="7182" y="3727005"/>
        <a:ext cx="2184748" cy="995808"/>
      </dsp:txXfrm>
    </dsp:sp>
    <dsp:sp modelId="{70D3A6CE-3F20-400A-A2CC-9E02AFB70275}">
      <dsp:nvSpPr>
        <dsp:cNvPr id="0" name=""/>
        <dsp:cNvSpPr/>
      </dsp:nvSpPr>
      <dsp:spPr>
        <a:xfrm>
          <a:off x="2279691" y="3885180"/>
          <a:ext cx="1085819" cy="10858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1132B8-A01B-48CE-BE80-732FB4F9291B}">
      <dsp:nvSpPr>
        <dsp:cNvPr id="0" name=""/>
        <dsp:cNvSpPr/>
      </dsp:nvSpPr>
      <dsp:spPr>
        <a:xfrm>
          <a:off x="3634515" y="1411172"/>
          <a:ext cx="3102342" cy="2315832"/>
        </a:xfrm>
        <a:prstGeom prst="round2SameRect">
          <a:avLst>
            <a:gd name="adj1" fmla="val 8000"/>
            <a:gd name="adj2" fmla="val 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endParaRPr lang="x-none" sz="21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uk-UA" sz="2100" kern="1200" dirty="0">
              <a:latin typeface="Times New Roman" panose="02020603050405020304" pitchFamily="18" charset="0"/>
              <a:ea typeface="Times New Roman" panose="02020603050405020304" pitchFamily="18" charset="0"/>
              <a:cs typeface="Times New Roman" panose="02020603050405020304" pitchFamily="18" charset="0"/>
            </a:rPr>
            <a:t>2) за бажанням працівника</a:t>
          </a:r>
          <a:r>
            <a:rPr lang="uk-UA" sz="2100" i="1" kern="1200" dirty="0">
              <a:latin typeface="Times New Roman" panose="02020603050405020304" pitchFamily="18" charset="0"/>
              <a:ea typeface="Times New Roman" panose="02020603050405020304" pitchFamily="18" charset="0"/>
              <a:cs typeface="Times New Roman" panose="02020603050405020304" pitchFamily="18" charset="0"/>
            </a:rPr>
            <a:t>(на підставі особистої заяви або наявності його згоди) </a:t>
          </a:r>
          <a:endParaRPr lang="x-none" sz="2100" kern="1200" dirty="0"/>
        </a:p>
      </dsp:txBody>
      <dsp:txXfrm>
        <a:off x="3688778" y="1465435"/>
        <a:ext cx="2993816" cy="2261569"/>
      </dsp:txXfrm>
    </dsp:sp>
    <dsp:sp modelId="{B9508D61-F828-477E-89B5-E48E85688914}">
      <dsp:nvSpPr>
        <dsp:cNvPr id="0" name=""/>
        <dsp:cNvSpPr/>
      </dsp:nvSpPr>
      <dsp:spPr>
        <a:xfrm>
          <a:off x="3634515" y="3727005"/>
          <a:ext cx="3102342" cy="99580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666750">
            <a:lnSpc>
              <a:spcPct val="90000"/>
            </a:lnSpc>
            <a:spcBef>
              <a:spcPct val="0"/>
            </a:spcBef>
            <a:spcAft>
              <a:spcPct val="35000"/>
            </a:spcAft>
            <a:buNone/>
          </a:pPr>
          <a:endParaRPr lang="x-none" sz="6500" kern="1200" dirty="0"/>
        </a:p>
      </dsp:txBody>
      <dsp:txXfrm>
        <a:off x="3634515" y="3727005"/>
        <a:ext cx="2184748" cy="995808"/>
      </dsp:txXfrm>
    </dsp:sp>
    <dsp:sp modelId="{8759D2DC-D877-49CA-8A71-2E6ED7577392}">
      <dsp:nvSpPr>
        <dsp:cNvPr id="0" name=""/>
        <dsp:cNvSpPr/>
      </dsp:nvSpPr>
      <dsp:spPr>
        <a:xfrm>
          <a:off x="5907024" y="3885180"/>
          <a:ext cx="1085819" cy="10858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22A598-3A5F-4CA1-A558-A630C47C1840}">
      <dsp:nvSpPr>
        <dsp:cNvPr id="0" name=""/>
        <dsp:cNvSpPr/>
      </dsp:nvSpPr>
      <dsp:spPr>
        <a:xfrm>
          <a:off x="7261849" y="1411172"/>
          <a:ext cx="3102342" cy="2315832"/>
        </a:xfrm>
        <a:prstGeom prst="round2SameRect">
          <a:avLst>
            <a:gd name="adj1" fmla="val 8000"/>
            <a:gd name="adj2" fmla="val 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endParaRPr lang="x-none" sz="2100" kern="1200" dirty="0"/>
        </a:p>
        <a:p>
          <a:pPr marL="228600" lvl="1" indent="-228600" algn="l" defTabSz="933450">
            <a:lnSpc>
              <a:spcPct val="90000"/>
            </a:lnSpc>
            <a:spcBef>
              <a:spcPct val="0"/>
            </a:spcBef>
            <a:spcAft>
              <a:spcPct val="15000"/>
            </a:spcAft>
            <a:buChar char="•"/>
          </a:pPr>
          <a:endParaRPr lang="x-none" sz="21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uk-UA" sz="2100" kern="1200" dirty="0">
              <a:latin typeface="Times New Roman" panose="02020603050405020304" pitchFamily="18" charset="0"/>
              <a:ea typeface="Times New Roman" panose="02020603050405020304" pitchFamily="18" charset="0"/>
              <a:cs typeface="Times New Roman" panose="02020603050405020304" pitchFamily="18" charset="0"/>
            </a:rPr>
            <a:t>3) за згодою роботодавця (погодження або ініціатива)</a:t>
          </a:r>
        </a:p>
        <a:p>
          <a:pPr>
            <a:spcBef>
              <a:spcPct val="0"/>
            </a:spcBef>
          </a:pPr>
          <a:endParaRPr lang="x-none" sz="2100" kern="1200" dirty="0"/>
        </a:p>
      </dsp:txBody>
      <dsp:txXfrm>
        <a:off x="7316112" y="1465435"/>
        <a:ext cx="2993816" cy="2261569"/>
      </dsp:txXfrm>
    </dsp:sp>
    <dsp:sp modelId="{E6355710-6026-47EE-AD15-2235B4B92D36}">
      <dsp:nvSpPr>
        <dsp:cNvPr id="0" name=""/>
        <dsp:cNvSpPr/>
      </dsp:nvSpPr>
      <dsp:spPr>
        <a:xfrm>
          <a:off x="7261849" y="3727005"/>
          <a:ext cx="3102342" cy="995808"/>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666750">
            <a:lnSpc>
              <a:spcPct val="90000"/>
            </a:lnSpc>
            <a:spcBef>
              <a:spcPct val="0"/>
            </a:spcBef>
            <a:spcAft>
              <a:spcPct val="35000"/>
            </a:spcAft>
            <a:buNone/>
          </a:pPr>
          <a:endParaRPr lang="x-none" sz="6500" kern="1200" dirty="0"/>
        </a:p>
      </dsp:txBody>
      <dsp:txXfrm>
        <a:off x="7261849" y="3727005"/>
        <a:ext cx="2184748" cy="995808"/>
      </dsp:txXfrm>
    </dsp:sp>
    <dsp:sp modelId="{97F77463-DB59-45C2-ABDF-39925813FAEE}">
      <dsp:nvSpPr>
        <dsp:cNvPr id="0" name=""/>
        <dsp:cNvSpPr/>
      </dsp:nvSpPr>
      <dsp:spPr>
        <a:xfrm>
          <a:off x="9534357" y="3885180"/>
          <a:ext cx="1085819" cy="10858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1F8DA-12F6-4802-AF20-3B8B854AFDFC}">
      <dsp:nvSpPr>
        <dsp:cNvPr id="0" name=""/>
        <dsp:cNvSpPr/>
      </dsp:nvSpPr>
      <dsp:spPr>
        <a:xfrm>
          <a:off x="-6125176" y="-937410"/>
          <a:ext cx="7293488" cy="7293488"/>
        </a:xfrm>
        <a:prstGeom prst="blockArc">
          <a:avLst>
            <a:gd name="adj1" fmla="val 18900000"/>
            <a:gd name="adj2" fmla="val 2700000"/>
            <a:gd name="adj3" fmla="val 29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2E4AD0-9081-46DB-B8D3-FF84BF494334}">
      <dsp:nvSpPr>
        <dsp:cNvPr id="0" name=""/>
        <dsp:cNvSpPr/>
      </dsp:nvSpPr>
      <dsp:spPr>
        <a:xfrm>
          <a:off x="752110" y="541866"/>
          <a:ext cx="8693031" cy="1083733"/>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uk-UA" sz="2300" kern="1200" dirty="0">
              <a:latin typeface="Times New Roman" panose="02020603050405020304" pitchFamily="18" charset="0"/>
              <a:ea typeface="Times New Roman" panose="02020603050405020304" pitchFamily="18" charset="0"/>
              <a:cs typeface="Times New Roman" panose="02020603050405020304" pitchFamily="18" charset="0"/>
            </a:rPr>
            <a:t>Зазначені відпустки надаються працівникам </a:t>
          </a:r>
          <a:r>
            <a:rPr lang="uk-UA" sz="2300" b="1" u="sng" kern="1200" dirty="0">
              <a:latin typeface="Times New Roman" panose="02020603050405020304" pitchFamily="18" charset="0"/>
              <a:ea typeface="Times New Roman" panose="02020603050405020304" pitchFamily="18" charset="0"/>
              <a:cs typeface="Times New Roman" panose="02020603050405020304" pitchFamily="18" charset="0"/>
            </a:rPr>
            <a:t>виключно на підставі їх особистої заяви.</a:t>
          </a:r>
          <a:endParaRPr lang="x-none" sz="2300" kern="1200" dirty="0"/>
        </a:p>
      </dsp:txBody>
      <dsp:txXfrm>
        <a:off x="752110" y="541866"/>
        <a:ext cx="8693031" cy="1083733"/>
      </dsp:txXfrm>
    </dsp:sp>
    <dsp:sp modelId="{201833A7-5280-42BF-B8B2-D61C64FD0D02}">
      <dsp:nvSpPr>
        <dsp:cNvPr id="0" name=""/>
        <dsp:cNvSpPr/>
      </dsp:nvSpPr>
      <dsp:spPr>
        <a:xfrm>
          <a:off x="74777" y="406400"/>
          <a:ext cx="1354666" cy="1354666"/>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B302A8A0-2BF7-4E8B-8E27-FB0F8A514039}">
      <dsp:nvSpPr>
        <dsp:cNvPr id="0" name=""/>
        <dsp:cNvSpPr/>
      </dsp:nvSpPr>
      <dsp:spPr>
        <a:xfrm>
          <a:off x="1146048" y="2167466"/>
          <a:ext cx="8299094" cy="1083733"/>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uk-UA" sz="2300" kern="1200">
              <a:latin typeface="Times New Roman" panose="02020603050405020304" pitchFamily="18" charset="0"/>
              <a:ea typeface="Times New Roman" panose="02020603050405020304" pitchFamily="18" charset="0"/>
              <a:cs typeface="Times New Roman" panose="02020603050405020304" pitchFamily="18" charset="0"/>
            </a:rPr>
            <a:t>Надання працівникам відпусток без збереження заробітної плати </a:t>
          </a:r>
          <a:r>
            <a:rPr lang="uk-UA" sz="2300" b="1" kern="1200">
              <a:latin typeface="Times New Roman" panose="02020603050405020304" pitchFamily="18" charset="0"/>
              <a:ea typeface="Times New Roman" panose="02020603050405020304" pitchFamily="18" charset="0"/>
              <a:cs typeface="Times New Roman" panose="02020603050405020304" pitchFamily="18" charset="0"/>
            </a:rPr>
            <a:t>за </a:t>
          </a:r>
          <a:r>
            <a:rPr lang="uk-UA" sz="2300" b="1" u="sng" kern="1200">
              <a:latin typeface="Times New Roman" panose="02020603050405020304" pitchFamily="18" charset="0"/>
              <a:ea typeface="Times New Roman" panose="02020603050405020304" pitchFamily="18" charset="0"/>
              <a:cs typeface="Times New Roman" panose="02020603050405020304" pitchFamily="18" charset="0"/>
            </a:rPr>
            <a:t>виключною ініціативою роботодавця законодавством про працю не передбачено</a:t>
          </a:r>
          <a:r>
            <a:rPr lang="uk-UA" sz="2300" b="1" kern="1200">
              <a:latin typeface="Times New Roman" panose="02020603050405020304" pitchFamily="18" charset="0"/>
              <a:ea typeface="Times New Roman" panose="02020603050405020304" pitchFamily="18" charset="0"/>
              <a:cs typeface="Times New Roman" panose="02020603050405020304" pitchFamily="18" charset="0"/>
            </a:rPr>
            <a:t>.</a:t>
          </a:r>
          <a:r>
            <a:rPr lang="uk-UA" sz="2300" kern="1200">
              <a:latin typeface="Times New Roman" panose="02020603050405020304" pitchFamily="18" charset="0"/>
              <a:ea typeface="Times New Roman" panose="02020603050405020304" pitchFamily="18" charset="0"/>
              <a:cs typeface="Times New Roman" panose="02020603050405020304" pitchFamily="18" charset="0"/>
            </a:rPr>
            <a:t> </a:t>
          </a:r>
          <a:endParaRPr lang="x-none" sz="2300" kern="1200" dirty="0"/>
        </a:p>
      </dsp:txBody>
      <dsp:txXfrm>
        <a:off x="1146048" y="2167466"/>
        <a:ext cx="8299094" cy="1083733"/>
      </dsp:txXfrm>
    </dsp:sp>
    <dsp:sp modelId="{E05BFEEE-6D00-4678-8E3C-DD6BBB58FB1F}">
      <dsp:nvSpPr>
        <dsp:cNvPr id="0" name=""/>
        <dsp:cNvSpPr/>
      </dsp:nvSpPr>
      <dsp:spPr>
        <a:xfrm>
          <a:off x="468714" y="2032000"/>
          <a:ext cx="1354666" cy="1354666"/>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F06ECA2A-5F5F-4B11-B45B-5304170CB057}">
      <dsp:nvSpPr>
        <dsp:cNvPr id="0" name=""/>
        <dsp:cNvSpPr/>
      </dsp:nvSpPr>
      <dsp:spPr>
        <a:xfrm>
          <a:off x="752110" y="3793066"/>
          <a:ext cx="8693031" cy="1083733"/>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uk-UA" sz="2300" kern="1200">
              <a:latin typeface="Times New Roman" panose="02020603050405020304" pitchFamily="18" charset="0"/>
              <a:ea typeface="Times New Roman" panose="02020603050405020304" pitchFamily="18" charset="0"/>
              <a:cs typeface="Times New Roman" panose="02020603050405020304" pitchFamily="18" charset="0"/>
            </a:rPr>
            <a:t>Якщо працівник відмовляється написати заяву про надання йому відпустки без збереження заробітної плати, роботодавець не має права примушувати його до цього. </a:t>
          </a:r>
          <a:endParaRPr lang="x-none" sz="2300" kern="1200" dirty="0"/>
        </a:p>
      </dsp:txBody>
      <dsp:txXfrm>
        <a:off x="752110" y="3793066"/>
        <a:ext cx="8693031" cy="1083733"/>
      </dsp:txXfrm>
    </dsp:sp>
    <dsp:sp modelId="{9E7109EF-0B2F-4311-9F71-9598C6BC980F}">
      <dsp:nvSpPr>
        <dsp:cNvPr id="0" name=""/>
        <dsp:cNvSpPr/>
      </dsp:nvSpPr>
      <dsp:spPr>
        <a:xfrm>
          <a:off x="74777" y="3657600"/>
          <a:ext cx="1354666" cy="1354666"/>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F62EB-0791-49EC-ADAC-3B8ABE4DEDFC}">
      <dsp:nvSpPr>
        <dsp:cNvPr id="0" name=""/>
        <dsp:cNvSpPr/>
      </dsp:nvSpPr>
      <dsp:spPr>
        <a:xfrm>
          <a:off x="0" y="102737"/>
          <a:ext cx="10070922" cy="1216800"/>
        </a:xfrm>
        <a:prstGeom prst="roundRect">
          <a:avLst/>
        </a:prstGeom>
        <a:solidFill>
          <a:schemeClr val="accent1">
            <a:alpha val="9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b="1" i="1"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умови написання працівником заяви про встановлення йому неповного робочого часу, він має зазначити наступне: </a:t>
          </a:r>
        </a:p>
      </dsp:txBody>
      <dsp:txXfrm>
        <a:off x="59399" y="162136"/>
        <a:ext cx="9952124" cy="1098002"/>
      </dsp:txXfrm>
    </dsp:sp>
    <dsp:sp modelId="{07FC3CC1-4D85-4785-B6FC-CC5C4922E37D}">
      <dsp:nvSpPr>
        <dsp:cNvPr id="0" name=""/>
        <dsp:cNvSpPr/>
      </dsp:nvSpPr>
      <dsp:spPr>
        <a:xfrm>
          <a:off x="0" y="1516896"/>
          <a:ext cx="10070922" cy="1216800"/>
        </a:xfrm>
        <a:prstGeom prst="roundRect">
          <a:avLst/>
        </a:prstGeom>
        <a:solidFill>
          <a:schemeClr val="accent1">
            <a:alpha val="90000"/>
            <a:hueOff val="0"/>
            <a:satOff val="0"/>
            <a:lumOff val="0"/>
            <a:alphaOff val="-13333"/>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uk-UA" sz="2400" i="1"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вид неповного робочого часу (неповний робочий день чи неповний робочий тиждень);</a:t>
          </a:r>
        </a:p>
      </dsp:txBody>
      <dsp:txXfrm>
        <a:off x="59399" y="1576295"/>
        <a:ext cx="9952124" cy="1098002"/>
      </dsp:txXfrm>
    </dsp:sp>
    <dsp:sp modelId="{4813768C-464B-4080-B30C-CA3D9402FC8C}">
      <dsp:nvSpPr>
        <dsp:cNvPr id="0" name=""/>
        <dsp:cNvSpPr/>
      </dsp:nvSpPr>
      <dsp:spPr>
        <a:xfrm>
          <a:off x="0" y="2920896"/>
          <a:ext cx="10070922" cy="1216800"/>
        </a:xfrm>
        <a:prstGeom prst="roundRect">
          <a:avLst/>
        </a:prstGeom>
        <a:solidFill>
          <a:schemeClr val="accent1">
            <a:alpha val="90000"/>
            <a:hueOff val="0"/>
            <a:satOff val="0"/>
            <a:lumOff val="0"/>
            <a:alphaOff val="-26667"/>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uk-UA" sz="2400" i="1"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режим роботи під час неповного робочого часу (час початку та закінчення роботи);</a:t>
          </a:r>
        </a:p>
      </dsp:txBody>
      <dsp:txXfrm>
        <a:off x="59399" y="2980295"/>
        <a:ext cx="9952124" cy="1098002"/>
      </dsp:txXfrm>
    </dsp:sp>
    <dsp:sp modelId="{01550EEE-5FAD-4B97-B2F7-F07630D15658}">
      <dsp:nvSpPr>
        <dsp:cNvPr id="0" name=""/>
        <dsp:cNvSpPr/>
      </dsp:nvSpPr>
      <dsp:spPr>
        <a:xfrm>
          <a:off x="0" y="4324896"/>
          <a:ext cx="10070922" cy="1216800"/>
        </a:xfrm>
        <a:prstGeom prst="roundRect">
          <a:avLst/>
        </a:prstGeom>
        <a:solidFill>
          <a:schemeClr val="accent1">
            <a:alpha val="90000"/>
            <a:hueOff val="0"/>
            <a:satOff val="0"/>
            <a:lumOff val="0"/>
            <a:alphaOff val="-4000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uk-UA" sz="2400" i="1" kern="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період, на який встановлюється неповний робочий час тощо. </a:t>
          </a:r>
          <a:endParaRPr lang="x-none" sz="2400" i="1" kern="1200" dirty="0"/>
        </a:p>
      </dsp:txBody>
      <dsp:txXfrm>
        <a:off x="59399" y="4384295"/>
        <a:ext cx="9952124"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B7D5C-3C32-4E94-8AD6-89F0852976DF}">
      <dsp:nvSpPr>
        <dsp:cNvPr id="0" name=""/>
        <dsp:cNvSpPr/>
      </dsp:nvSpPr>
      <dsp:spPr>
        <a:xfrm>
          <a:off x="531746" y="884807"/>
          <a:ext cx="4960545" cy="3636513"/>
        </a:xfrm>
        <a:prstGeom prst="frame">
          <a:avLst>
            <a:gd name="adj1" fmla="val 5450"/>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0F98E-1256-412D-97F5-9A88FE7E520C}">
      <dsp:nvSpPr>
        <dsp:cNvPr id="0" name=""/>
        <dsp:cNvSpPr/>
      </dsp:nvSpPr>
      <dsp:spPr>
        <a:xfrm>
          <a:off x="283183" y="404799"/>
          <a:ext cx="4736953" cy="3290517"/>
        </a:xfrm>
        <a:prstGeom prst="rect">
          <a:avLst/>
        </a:prstGeom>
        <a:solidFill>
          <a:schemeClr val="dk2">
            <a:tint val="40000"/>
            <a:hueOff val="0"/>
            <a:satOff val="0"/>
            <a:lumOff val="0"/>
            <a:alphaOff val="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E9737CD2-E9A4-4C86-936D-99BEB7842CF4}">
      <dsp:nvSpPr>
        <dsp:cNvPr id="0" name=""/>
        <dsp:cNvSpPr/>
      </dsp:nvSpPr>
      <dsp:spPr>
        <a:xfrm flipH="1">
          <a:off x="1104543" y="3824957"/>
          <a:ext cx="4941418" cy="52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marL="0" lvl="0" indent="0" algn="l" defTabSz="1066800">
            <a:lnSpc>
              <a:spcPct val="90000"/>
            </a:lnSpc>
            <a:spcBef>
              <a:spcPct val="0"/>
            </a:spcBef>
            <a:spcAft>
              <a:spcPct val="35000"/>
            </a:spcAft>
            <a:buNone/>
          </a:pPr>
          <a:r>
            <a:rPr lang="ru-RU" sz="2400" kern="1200" dirty="0" err="1"/>
            <a:t>Зміна-чергування</a:t>
          </a:r>
          <a:endParaRPr lang="ru-RU" sz="2400" kern="1200" dirty="0"/>
        </a:p>
      </dsp:txBody>
      <dsp:txXfrm>
        <a:off x="1104543" y="3824957"/>
        <a:ext cx="4941418" cy="527782"/>
      </dsp:txXfrm>
    </dsp:sp>
    <dsp:sp modelId="{E7DE89D7-563D-4C4B-8840-7EC83BB638B2}">
      <dsp:nvSpPr>
        <dsp:cNvPr id="0" name=""/>
        <dsp:cNvSpPr/>
      </dsp:nvSpPr>
      <dsp:spPr>
        <a:xfrm>
          <a:off x="5589101" y="454737"/>
          <a:ext cx="3984170" cy="444632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CB72B-B268-441F-87C0-2DDBA12B0563}">
      <dsp:nvSpPr>
        <dsp:cNvPr id="0" name=""/>
        <dsp:cNvSpPr/>
      </dsp:nvSpPr>
      <dsp:spPr>
        <a:xfrm>
          <a:off x="3591894" y="33869"/>
          <a:ext cx="5778307" cy="2613436"/>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t>Стаття 58 КЗпП України. Робота змінами</a:t>
          </a:r>
        </a:p>
        <a:p>
          <a:pPr marL="0" lvl="0" indent="0" algn="ctr" defTabSz="889000">
            <a:lnSpc>
              <a:spcPct val="90000"/>
            </a:lnSpc>
            <a:spcBef>
              <a:spcPct val="0"/>
            </a:spcBef>
            <a:spcAft>
              <a:spcPct val="35000"/>
            </a:spcAft>
            <a:buNone/>
          </a:pPr>
          <a:r>
            <a:rPr lang="uk-UA" sz="2000" b="1" kern="1200" dirty="0"/>
            <a:t>При змінних роботах працівники чергуються в змінах рівномірно в порядку, встановленому правилами внутрішнього трудового розпорядку.</a:t>
          </a:r>
        </a:p>
        <a:p>
          <a:pPr marL="0" lvl="0" indent="0" algn="ctr" defTabSz="889000">
            <a:lnSpc>
              <a:spcPct val="90000"/>
            </a:lnSpc>
            <a:spcBef>
              <a:spcPct val="0"/>
            </a:spcBef>
            <a:spcAft>
              <a:spcPct val="35000"/>
            </a:spcAft>
            <a:buNone/>
          </a:pPr>
          <a:r>
            <a:rPr lang="uk-UA" sz="2000" b="1" kern="1200" dirty="0"/>
            <a:t>Перехід з однієї зміни в іншу, як правило, має відбуватися </a:t>
          </a:r>
          <a:r>
            <a:rPr lang="uk-UA" sz="2000" b="1" u="sng" kern="1200" dirty="0"/>
            <a:t>через кожний робочий тиждень в години</a:t>
          </a:r>
          <a:r>
            <a:rPr lang="uk-UA" sz="2000" b="1" kern="1200" dirty="0"/>
            <a:t>, визначені графіками змінності.</a:t>
          </a:r>
        </a:p>
        <a:p>
          <a:pPr marL="0" lvl="0" indent="0" algn="ctr" defTabSz="889000">
            <a:lnSpc>
              <a:spcPct val="90000"/>
            </a:lnSpc>
            <a:spcBef>
              <a:spcPct val="0"/>
            </a:spcBef>
            <a:spcAft>
              <a:spcPct val="35000"/>
            </a:spcAft>
            <a:buNone/>
          </a:pPr>
          <a:r>
            <a:rPr lang="uk-UA" sz="1900" kern="1200" dirty="0"/>
            <a:t>.</a:t>
          </a:r>
          <a:endParaRPr lang="ru-RU" sz="1900" kern="1200" dirty="0"/>
        </a:p>
      </dsp:txBody>
      <dsp:txXfrm>
        <a:off x="3591894" y="33869"/>
        <a:ext cx="5778307" cy="2613436"/>
      </dsp:txXfrm>
    </dsp:sp>
    <dsp:sp modelId="{E74282B0-BB45-405D-BC3A-EE04C67DB729}">
      <dsp:nvSpPr>
        <dsp:cNvPr id="0" name=""/>
        <dsp:cNvSpPr/>
      </dsp:nvSpPr>
      <dsp:spPr>
        <a:xfrm>
          <a:off x="745862" y="652"/>
          <a:ext cx="2587301" cy="2613436"/>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7877546-E6D6-4539-8120-28C65532C810}">
      <dsp:nvSpPr>
        <dsp:cNvPr id="0" name=""/>
        <dsp:cNvSpPr/>
      </dsp:nvSpPr>
      <dsp:spPr>
        <a:xfrm>
          <a:off x="745862" y="3045305"/>
          <a:ext cx="5778307" cy="2613436"/>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b="1" kern="1200" dirty="0"/>
            <a:t>Стаття 59. Перерви між змінами</a:t>
          </a:r>
        </a:p>
        <a:p>
          <a:pPr marL="0" lvl="0" indent="0" algn="ctr" defTabSz="977900">
            <a:lnSpc>
              <a:spcPct val="90000"/>
            </a:lnSpc>
            <a:spcBef>
              <a:spcPct val="0"/>
            </a:spcBef>
            <a:spcAft>
              <a:spcPct val="35000"/>
            </a:spcAft>
            <a:buNone/>
          </a:pPr>
          <a:r>
            <a:rPr lang="uk-UA" sz="2200" b="1" kern="1200" dirty="0"/>
            <a:t>Тривалість перерви в роботі між змінами має бути не меншою подвійної тривалості часу роботи в попередній зміні (включаючи і час перерви на обід).</a:t>
          </a:r>
        </a:p>
        <a:p>
          <a:pPr marL="0" lvl="0" indent="0" algn="ctr" defTabSz="977900">
            <a:lnSpc>
              <a:spcPct val="90000"/>
            </a:lnSpc>
            <a:spcBef>
              <a:spcPct val="0"/>
            </a:spcBef>
            <a:spcAft>
              <a:spcPct val="35000"/>
            </a:spcAft>
            <a:buNone/>
          </a:pPr>
          <a:r>
            <a:rPr lang="uk-UA" sz="2200" b="1" kern="1200" dirty="0"/>
            <a:t>Призначення працівника на роботу протягом двох змін підряд забороняється.</a:t>
          </a:r>
          <a:endParaRPr lang="ru-RU" sz="2200" b="1" kern="1200" dirty="0"/>
        </a:p>
      </dsp:txBody>
      <dsp:txXfrm>
        <a:off x="745862" y="3045305"/>
        <a:ext cx="5778307" cy="2613436"/>
      </dsp:txXfrm>
    </dsp:sp>
    <dsp:sp modelId="{450DBBF7-DB4F-418F-894C-7CCD175E7FB6}">
      <dsp:nvSpPr>
        <dsp:cNvPr id="0" name=""/>
        <dsp:cNvSpPr/>
      </dsp:nvSpPr>
      <dsp:spPr>
        <a:xfrm>
          <a:off x="6782899" y="3045305"/>
          <a:ext cx="2587301" cy="2613436"/>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a:xfrm>
            <a:off x="5332412" y="5883275"/>
            <a:ext cx="4324044" cy="365125"/>
          </a:xfrm>
        </p:spPr>
        <p:txBody>
          <a:bodyPr/>
          <a:lstStyle/>
          <a:p>
            <a:endParaRPr lang="uk-UA"/>
          </a:p>
        </p:txBody>
      </p:sp>
      <p:sp>
        <p:nvSpPr>
          <p:cNvPr id="6" name="Slide Number Placeholder 5"/>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3486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52547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178277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1820053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428841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338155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274995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312883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375777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10951856" y="5867131"/>
            <a:ext cx="551167" cy="365125"/>
          </a:xfrm>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301034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215578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72170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201754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115601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287555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62387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F82C298-0669-496C-BE2F-DC7EB4805728}" type="datetimeFigureOut">
              <a:rPr lang="uk-UA" smtClean="0"/>
              <a:pPr/>
              <a:t>26.03.2020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7A5FCB-F83D-448B-BC91-1C1DD562E35D}" type="slidenum">
              <a:rPr lang="uk-UA" smtClean="0"/>
              <a:pPr/>
              <a:t>‹№›</a:t>
            </a:fld>
            <a:endParaRPr lang="uk-UA"/>
          </a:p>
        </p:txBody>
      </p:sp>
    </p:spTree>
    <p:extLst>
      <p:ext uri="{BB962C8B-B14F-4D97-AF65-F5344CB8AC3E}">
        <p14:creationId xmlns:p14="http://schemas.microsoft.com/office/powerpoint/2010/main" val="272875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82C298-0669-496C-BE2F-DC7EB4805728}" type="datetimeFigureOut">
              <a:rPr lang="uk-UA" smtClean="0"/>
              <a:pPr/>
              <a:t>26.03.2020</a:t>
            </a:fld>
            <a:endParaRPr lang="uk-UA"/>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7A5FCB-F83D-448B-BC91-1C1DD562E35D}" type="slidenum">
              <a:rPr lang="uk-UA" smtClean="0"/>
              <a:pPr/>
              <a:t>‹№›</a:t>
            </a:fld>
            <a:endParaRPr lang="uk-UA"/>
          </a:p>
        </p:txBody>
      </p:sp>
    </p:spTree>
    <p:extLst>
      <p:ext uri="{BB962C8B-B14F-4D97-AF65-F5344CB8AC3E}">
        <p14:creationId xmlns:p14="http://schemas.microsoft.com/office/powerpoint/2010/main" val="13820877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9.jp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diagramLayout" Target="../diagrams/layout9.xml"/><Relationship Id="rId7" Type="http://schemas.openxmlformats.org/officeDocument/2006/relationships/image" Target="../media/image40.jp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0.xml"/><Relationship Id="rId7" Type="http://schemas.openxmlformats.org/officeDocument/2006/relationships/image" Target="../media/image46.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5D6E6A-43A5-4C45-9484-5B8F9F1C1962}"/>
              </a:ext>
            </a:extLst>
          </p:cNvPr>
          <p:cNvSpPr>
            <a:spLocks noGrp="1"/>
          </p:cNvSpPr>
          <p:nvPr>
            <p:ph type="ctrTitle"/>
          </p:nvPr>
        </p:nvSpPr>
        <p:spPr>
          <a:xfrm>
            <a:off x="3108960" y="757646"/>
            <a:ext cx="9083040" cy="5055325"/>
          </a:xfrm>
        </p:spPr>
        <p:txBody>
          <a:bodyPr>
            <a:normAutofit fontScale="90000"/>
          </a:bodyPr>
          <a:lstStyle/>
          <a:p>
            <a:pPr algn="ctr"/>
            <a:r>
              <a:rPr lang="uk-UA" b="1" i="1" dirty="0">
                <a:effectLst>
                  <a:outerShdw blurRad="38100" dist="38100" dir="2700000" algn="tl">
                    <a:srgbClr val="000000">
                      <a:alpha val="43137"/>
                    </a:srgbClr>
                  </a:outerShdw>
                </a:effectLst>
              </a:rPr>
              <a:t>Застосування </a:t>
            </a:r>
            <a:br>
              <a:rPr lang="uk-UA" b="1" i="1" dirty="0">
                <a:effectLst>
                  <a:outerShdw blurRad="38100" dist="38100" dir="2700000" algn="tl">
                    <a:srgbClr val="000000">
                      <a:alpha val="43137"/>
                    </a:srgbClr>
                  </a:outerShdw>
                </a:effectLst>
              </a:rPr>
            </a:br>
            <a:r>
              <a:rPr lang="uk-UA" b="1" i="1" dirty="0">
                <a:effectLst>
                  <a:outerShdw blurRad="38100" dist="38100" dir="2700000" algn="tl">
                    <a:srgbClr val="000000">
                      <a:alpha val="43137"/>
                    </a:srgbClr>
                  </a:outerShdw>
                </a:effectLst>
              </a:rPr>
              <a:t>трудового законодавства та організація робочого процесу в умовах </a:t>
            </a:r>
            <a:r>
              <a:rPr lang="uk-UA" sz="5400" b="1" i="1" dirty="0">
                <a:effectLst>
                  <a:outerShdw blurRad="38100" dist="38100" dir="2700000" algn="tl">
                    <a:srgbClr val="000000">
                      <a:alpha val="43137"/>
                    </a:srgbClr>
                  </a:outerShdw>
                </a:effectLst>
              </a:rPr>
              <a:t>карантину</a:t>
            </a:r>
            <a:r>
              <a:rPr lang="uk-UA" b="1" i="1" dirty="0">
                <a:effectLst>
                  <a:outerShdw blurRad="38100" dist="38100" dir="2700000" algn="tl">
                    <a:srgbClr val="000000">
                      <a:alpha val="43137"/>
                    </a:srgbClr>
                  </a:outerShdw>
                </a:effectLst>
              </a:rPr>
              <a:t> </a:t>
            </a:r>
            <a:br>
              <a:rPr lang="uk-UA" dirty="0"/>
            </a:br>
            <a:endParaRPr lang="uk-UA" sz="6700" b="1" dirty="0"/>
          </a:p>
        </p:txBody>
      </p:sp>
      <p:pic>
        <p:nvPicPr>
          <p:cNvPr id="26628" name="Picture 4" descr="Результат пошуку зображень за запитом корона вірус на білому фоні"/>
          <p:cNvPicPr>
            <a:picLocks noChangeAspect="1" noChangeArrowheads="1"/>
          </p:cNvPicPr>
          <p:nvPr/>
        </p:nvPicPr>
        <p:blipFill>
          <a:blip r:embed="rId2" cstate="print"/>
          <a:srcRect/>
          <a:stretch>
            <a:fillRect/>
          </a:stretch>
        </p:blipFill>
        <p:spPr bwMode="auto">
          <a:xfrm>
            <a:off x="2521130" y="0"/>
            <a:ext cx="2477043" cy="2477043"/>
          </a:xfrm>
          <a:prstGeom prst="rect">
            <a:avLst/>
          </a:prstGeom>
          <a:noFill/>
        </p:spPr>
      </p:pic>
    </p:spTree>
    <p:extLst>
      <p:ext uri="{BB962C8B-B14F-4D97-AF65-F5344CB8AC3E}">
        <p14:creationId xmlns:p14="http://schemas.microsoft.com/office/powerpoint/2010/main" val="269192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1371526-2A4E-4F28-83F6-2169CA74AB71}"/>
              </a:ext>
            </a:extLst>
          </p:cNvPr>
          <p:cNvSpPr/>
          <p:nvPr/>
        </p:nvSpPr>
        <p:spPr>
          <a:xfrm>
            <a:off x="2019273" y="2142309"/>
            <a:ext cx="9324755" cy="2215991"/>
          </a:xfrm>
          <a:prstGeom prst="rect">
            <a:avLst/>
          </a:prstGeom>
        </p:spPr>
        <p:txBody>
          <a:bodyPr wrap="square">
            <a:spAutoFit/>
          </a:bodyPr>
          <a:lstStyle/>
          <a:p>
            <a:pPr algn="ctr"/>
            <a:r>
              <a:rPr lang="uk-UA" sz="2400" dirty="0">
                <a:solidFill>
                  <a:srgbClr val="000000"/>
                </a:solidFill>
                <a:latin typeface="Times New Roman" panose="02020603050405020304" pitchFamily="18" charset="0"/>
              </a:rPr>
              <a:t>	</a:t>
            </a:r>
            <a:r>
              <a:rPr lang="uk-UA" sz="2400" dirty="0">
                <a:solidFill>
                  <a:srgbClr val="000000"/>
                </a:solidFill>
                <a:latin typeface="Corbel" panose="020B0503020204020204" pitchFamily="34" charset="0"/>
              </a:rPr>
              <a:t>У разі встановлення Кабінетом Міністрів України карантину відповідно до Закону України «Про захист населення від інфекційних хвороб» </a:t>
            </a:r>
            <a:r>
              <a:rPr lang="uk-UA" sz="2400" b="1" u="sng" dirty="0">
                <a:solidFill>
                  <a:srgbClr val="000000"/>
                </a:solidFill>
                <a:latin typeface="Corbel" panose="020B0503020204020204" pitchFamily="34" charset="0"/>
              </a:rPr>
              <a:t>термін перебування у відпустці без збереження заробітної плати на період карантину не включається у загальний термін</a:t>
            </a:r>
            <a:r>
              <a:rPr lang="uk-UA" sz="2400" dirty="0">
                <a:solidFill>
                  <a:srgbClr val="000000"/>
                </a:solidFill>
                <a:latin typeface="Corbel" panose="020B0503020204020204" pitchFamily="34" charset="0"/>
              </a:rPr>
              <a:t>, встановлений частиною другою цієї статті	</a:t>
            </a:r>
          </a:p>
          <a:p>
            <a:pPr algn="just"/>
            <a:endParaRPr lang="uk-UA" b="0" i="0" dirty="0">
              <a:solidFill>
                <a:srgbClr val="000000"/>
              </a:solidFill>
              <a:effectLst/>
              <a:latin typeface="Times New Roman" panose="02020603050405020304" pitchFamily="18" charset="0"/>
            </a:endParaRPr>
          </a:p>
        </p:txBody>
      </p:sp>
      <p:sp>
        <p:nvSpPr>
          <p:cNvPr id="3" name="Прямоугольник 2"/>
          <p:cNvSpPr/>
          <p:nvPr/>
        </p:nvSpPr>
        <p:spPr>
          <a:xfrm>
            <a:off x="1397726" y="0"/>
            <a:ext cx="10567851" cy="1261884"/>
          </a:xfrm>
          <a:prstGeom prst="rect">
            <a:avLst/>
          </a:prstGeom>
        </p:spPr>
        <p:txBody>
          <a:bodyPr wrap="square">
            <a:spAutoFit/>
          </a:bodyPr>
          <a:lstStyle/>
          <a:p>
            <a:pPr algn="ctr"/>
            <a:r>
              <a:rPr lang="uk-UA" sz="3800" b="1" i="1" dirty="0">
                <a:solidFill>
                  <a:srgbClr val="000000"/>
                </a:solidFill>
                <a:effectLst>
                  <a:outerShdw blurRad="38100" dist="38100" dir="2700000" algn="tl">
                    <a:srgbClr val="000000">
                      <a:alpha val="43137"/>
                    </a:srgbClr>
                  </a:outerShdw>
                </a:effectLst>
              </a:rPr>
              <a:t>Тепер про головне: яких змін зазнало</a:t>
            </a:r>
            <a:r>
              <a:rPr lang="uk-UA" sz="3800" b="1" i="1" dirty="0">
                <a:effectLst>
                  <a:outerShdw blurRad="38100" dist="38100" dir="2700000" algn="tl">
                    <a:srgbClr val="000000">
                      <a:alpha val="43137"/>
                    </a:srgbClr>
                  </a:outerShdw>
                </a:effectLst>
              </a:rPr>
              <a:t> трудове законодавство?</a:t>
            </a:r>
            <a:endParaRPr lang="uk-UA" sz="3800" b="1" i="1" u="sng" dirty="0">
              <a:solidFill>
                <a:srgbClr val="000000"/>
              </a:solidFill>
              <a:effectLst>
                <a:outerShdw blurRad="38100" dist="38100" dir="2700000" algn="tl">
                  <a:srgbClr val="000000">
                    <a:alpha val="43137"/>
                  </a:srgbClr>
                </a:outerShdw>
              </a:effectLst>
            </a:endParaRPr>
          </a:p>
        </p:txBody>
      </p:sp>
      <p:sp>
        <p:nvSpPr>
          <p:cNvPr id="4" name="Прямоугольник 3">
            <a:extLst>
              <a:ext uri="{FF2B5EF4-FFF2-40B4-BE49-F238E27FC236}">
                <a16:creationId xmlns:a16="http://schemas.microsoft.com/office/drawing/2014/main" id="{2DA55DFC-EAD8-4522-91A8-9DB811C92301}"/>
              </a:ext>
            </a:extLst>
          </p:cNvPr>
          <p:cNvSpPr/>
          <p:nvPr/>
        </p:nvSpPr>
        <p:spPr>
          <a:xfrm>
            <a:off x="1754779" y="2142309"/>
            <a:ext cx="10119358" cy="2050868"/>
          </a:xfrm>
          <a:prstGeom prst="rect">
            <a:avLst/>
          </a:prstGeom>
          <a:noFill/>
          <a:ln w="5715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Прямоугольник 4"/>
          <p:cNvSpPr/>
          <p:nvPr/>
        </p:nvSpPr>
        <p:spPr>
          <a:xfrm>
            <a:off x="2198913" y="1131558"/>
            <a:ext cx="9353006" cy="954107"/>
          </a:xfrm>
          <a:prstGeom prst="rect">
            <a:avLst/>
          </a:prstGeom>
        </p:spPr>
        <p:txBody>
          <a:bodyPr wrap="square">
            <a:spAutoFit/>
          </a:bodyPr>
          <a:lstStyle/>
          <a:p>
            <a:pPr marL="457200" indent="-457200" algn="ctr"/>
            <a:r>
              <a:rPr lang="uk-UA" sz="3200" b="1" dirty="0">
                <a:solidFill>
                  <a:schemeClr val="accent1"/>
                </a:solidFill>
                <a:latin typeface="Corbel" panose="020B0503020204020204" pitchFamily="34" charset="0"/>
              </a:rPr>
              <a:t>Кодекс законів про працю України </a:t>
            </a:r>
          </a:p>
          <a:p>
            <a:pPr algn="ctr"/>
            <a:r>
              <a:rPr lang="uk-UA" b="1" dirty="0">
                <a:solidFill>
                  <a:srgbClr val="000000"/>
                </a:solidFill>
                <a:latin typeface="Times New Roman" panose="02020603050405020304" pitchFamily="18" charset="0"/>
              </a:rPr>
              <a:t>	</a:t>
            </a:r>
            <a:r>
              <a:rPr lang="uk-UA" sz="2400" i="1" dirty="0">
                <a:solidFill>
                  <a:srgbClr val="000000"/>
                </a:solidFill>
                <a:latin typeface="Corbel" panose="020B0503020204020204" pitchFamily="34" charset="0"/>
              </a:rPr>
              <a:t>доповнено ч. 4 ст. 84 щодо відпустки без збереження з/п:</a:t>
            </a:r>
          </a:p>
        </p:txBody>
      </p:sp>
      <p:sp>
        <p:nvSpPr>
          <p:cNvPr id="6" name="Прямоугольник 5"/>
          <p:cNvSpPr/>
          <p:nvPr/>
        </p:nvSpPr>
        <p:spPr>
          <a:xfrm>
            <a:off x="1737360" y="4176988"/>
            <a:ext cx="10162902" cy="830997"/>
          </a:xfrm>
          <a:prstGeom prst="rect">
            <a:avLst/>
          </a:prstGeom>
        </p:spPr>
        <p:txBody>
          <a:bodyPr wrap="square">
            <a:spAutoFit/>
          </a:bodyPr>
          <a:lstStyle/>
          <a:p>
            <a:pPr algn="ctr"/>
            <a:r>
              <a:rPr lang="uk-UA" sz="2400" b="1" i="1" dirty="0">
                <a:solidFill>
                  <a:srgbClr val="000000"/>
                </a:solidFill>
                <a:latin typeface="Corbel" panose="020B0503020204020204" pitchFamily="34" charset="0"/>
              </a:rPr>
              <a:t>Аналогічною правовою нормою доповнено </a:t>
            </a:r>
          </a:p>
          <a:p>
            <a:pPr algn="ctr"/>
            <a:r>
              <a:rPr lang="uk-UA" sz="2400" b="1" i="1" dirty="0">
                <a:solidFill>
                  <a:srgbClr val="000000"/>
                </a:solidFill>
                <a:latin typeface="Corbel" panose="020B0503020204020204" pitchFamily="34" charset="0"/>
              </a:rPr>
              <a:t>статтю 26 Закону України «Про відпустки»</a:t>
            </a:r>
          </a:p>
        </p:txBody>
      </p:sp>
      <p:pic>
        <p:nvPicPr>
          <p:cNvPr id="7" name="Picture 12" descr="Результат пошуку зображень за запитом творча відпустка"/>
          <p:cNvPicPr>
            <a:picLocks noChangeAspect="1" noChangeArrowheads="1"/>
          </p:cNvPicPr>
          <p:nvPr/>
        </p:nvPicPr>
        <p:blipFill>
          <a:blip r:embed="rId2" cstate="print"/>
          <a:srcRect/>
          <a:stretch>
            <a:fillRect/>
          </a:stretch>
        </p:blipFill>
        <p:spPr bwMode="auto">
          <a:xfrm>
            <a:off x="2677886" y="5018176"/>
            <a:ext cx="2717074" cy="1683070"/>
          </a:xfrm>
          <a:prstGeom prst="rect">
            <a:avLst/>
          </a:prstGeom>
          <a:noFill/>
        </p:spPr>
      </p:pic>
      <p:pic>
        <p:nvPicPr>
          <p:cNvPr id="19458" name="Picture 2" descr="Результат пошуку зображень за запитом стаж роботи"/>
          <p:cNvPicPr>
            <a:picLocks noChangeAspect="1" noChangeArrowheads="1"/>
          </p:cNvPicPr>
          <p:nvPr/>
        </p:nvPicPr>
        <p:blipFill>
          <a:blip r:embed="rId3" cstate="print"/>
          <a:srcRect/>
          <a:stretch>
            <a:fillRect/>
          </a:stretch>
        </p:blipFill>
        <p:spPr bwMode="auto">
          <a:xfrm>
            <a:off x="5738593" y="4990010"/>
            <a:ext cx="2843704" cy="1652725"/>
          </a:xfrm>
          <a:prstGeom prst="rect">
            <a:avLst/>
          </a:prstGeom>
          <a:noFill/>
        </p:spPr>
      </p:pic>
      <p:pic>
        <p:nvPicPr>
          <p:cNvPr id="19460" name="Picture 4" descr="Результат пошуку зображень за запитом стаж роботи"/>
          <p:cNvPicPr>
            <a:picLocks noChangeAspect="1" noChangeArrowheads="1"/>
          </p:cNvPicPr>
          <p:nvPr/>
        </p:nvPicPr>
        <p:blipFill>
          <a:blip r:embed="rId4" cstate="print"/>
          <a:srcRect/>
          <a:stretch>
            <a:fillRect/>
          </a:stretch>
        </p:blipFill>
        <p:spPr bwMode="auto">
          <a:xfrm>
            <a:off x="8960264" y="4963884"/>
            <a:ext cx="2815265" cy="1680755"/>
          </a:xfrm>
          <a:prstGeom prst="rect">
            <a:avLst/>
          </a:prstGeom>
          <a:noFill/>
        </p:spPr>
      </p:pic>
    </p:spTree>
    <p:extLst>
      <p:ext uri="{BB962C8B-B14F-4D97-AF65-F5344CB8AC3E}">
        <p14:creationId xmlns:p14="http://schemas.microsoft.com/office/powerpoint/2010/main" val="122121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D9F1996D-9BDA-40A4-AA2B-20BEF7F18DCB}"/>
              </a:ext>
            </a:extLst>
          </p:cNvPr>
          <p:cNvSpPr/>
          <p:nvPr/>
        </p:nvSpPr>
        <p:spPr>
          <a:xfrm>
            <a:off x="1429305" y="906880"/>
            <a:ext cx="10475649" cy="3199337"/>
          </a:xfrm>
          <a:prstGeom prst="rect">
            <a:avLst/>
          </a:prstGeom>
        </p:spPr>
        <p:txBody>
          <a:bodyPr wrap="square">
            <a:spAutoFit/>
          </a:bodyPr>
          <a:lstStyle/>
          <a:p>
            <a:pPr algn="just"/>
            <a:r>
              <a:rPr lang="uk-UA" sz="2400" dirty="0"/>
              <a:t>	</a:t>
            </a:r>
            <a:r>
              <a:rPr lang="uk-UA" sz="2200" dirty="0"/>
              <a:t>У випадках, передбачених статтею 25 Закону України </a:t>
            </a:r>
            <a:r>
              <a:rPr lang="uk-UA" sz="2200" i="1" dirty="0"/>
              <a:t>«Про  відпустки» </a:t>
            </a:r>
            <a:r>
              <a:rPr lang="uk-UA" sz="2200" dirty="0"/>
              <a:t>працівнику за його бажанням надається в обов'язковому порядку </a:t>
            </a:r>
            <a:r>
              <a:rPr lang="uk-UA" sz="2200" b="1" dirty="0"/>
              <a:t>відпустка без збереження заробітної плати.</a:t>
            </a:r>
          </a:p>
          <a:p>
            <a:pPr algn="just"/>
            <a:r>
              <a:rPr lang="uk-UA" sz="2200" dirty="0"/>
              <a:t>	За сімейними обставинами та з інших причин працівнику може надаватися відпустка без збереження заробітної плати на термін, обумовлений угодою між працівником та власником або уповноваженим ним органом, але </a:t>
            </a:r>
            <a:r>
              <a:rPr lang="uk-UA" sz="2200" b="1" u="sng" dirty="0"/>
              <a:t>не більше 15 календарних днів на рік.</a:t>
            </a:r>
          </a:p>
          <a:p>
            <a:pPr lvl="0" algn="just">
              <a:lnSpc>
                <a:spcPct val="107000"/>
              </a:lnSpc>
              <a:spcAft>
                <a:spcPts val="0"/>
              </a:spcAft>
            </a:pPr>
            <a:r>
              <a:rPr lang="uk-UA" sz="2200" dirty="0">
                <a:effectLst/>
                <a:latin typeface="Calibri" panose="020F0502020204030204" pitchFamily="34" charset="0"/>
                <a:ea typeface="Calibri" panose="020F0502020204030204" pitchFamily="34" charset="0"/>
                <a:cs typeface="Times New Roman" panose="02020603050405020304" pitchFamily="18" charset="0"/>
              </a:rPr>
              <a:t>	Отже, кожен працівник може перебувати у відпустці без збереження заробітної плати на період карантину більше 15 днів. Хоч на весь період карантину</a:t>
            </a:r>
            <a:r>
              <a:rPr lang="uk-UA" sz="2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uk-UA" sz="2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026" name="Picture 2" descr="Картинки по запросу &quot;карантин&quot;">
            <a:extLst>
              <a:ext uri="{FF2B5EF4-FFF2-40B4-BE49-F238E27FC236}">
                <a16:creationId xmlns:a16="http://schemas.microsoft.com/office/drawing/2014/main" id="{31645100-F2EE-4BE6-9314-AB1E32D1F3EF}"/>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l="3837" r="16687"/>
          <a:stretch/>
        </p:blipFill>
        <p:spPr bwMode="auto">
          <a:xfrm>
            <a:off x="7070176" y="4138319"/>
            <a:ext cx="3686400" cy="25029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78F25ADD-F31D-4E88-940E-9720AE4CFCAE}"/>
              </a:ext>
            </a:extLst>
          </p:cNvPr>
          <p:cNvSpPr/>
          <p:nvPr/>
        </p:nvSpPr>
        <p:spPr>
          <a:xfrm>
            <a:off x="1786271" y="216767"/>
            <a:ext cx="9279392" cy="646331"/>
          </a:xfrm>
          <a:prstGeom prst="rect">
            <a:avLst/>
          </a:prstGeom>
        </p:spPr>
        <p:txBody>
          <a:bodyPr wrap="square">
            <a:spAutoFit/>
          </a:bodyPr>
          <a:lstStyle/>
          <a:p>
            <a:pPr algn="ctr"/>
            <a:r>
              <a:rPr lang="uk-UA" sz="3600" b="1" i="1" dirty="0">
                <a:latin typeface="Corbel" panose="020B0503020204020204" pitchFamily="34" charset="0"/>
              </a:rPr>
              <a:t>Що ж передбачає стаття 84 КЗпП України?</a:t>
            </a:r>
          </a:p>
        </p:txBody>
      </p:sp>
      <p:pic>
        <p:nvPicPr>
          <p:cNvPr id="1028" name="Picture 4" descr="Картинки по запросу &quot;карантин і відпустка&quot;">
            <a:extLst>
              <a:ext uri="{FF2B5EF4-FFF2-40B4-BE49-F238E27FC236}">
                <a16:creationId xmlns:a16="http://schemas.microsoft.com/office/drawing/2014/main" id="{98FB3497-DE47-45F3-8FA1-B9EA79662E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027" y="4138319"/>
            <a:ext cx="3687749" cy="25076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7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6C6A90B-8EF6-468C-95F3-EBA7B54C858C}"/>
              </a:ext>
            </a:extLst>
          </p:cNvPr>
          <p:cNvSpPr/>
          <p:nvPr/>
        </p:nvSpPr>
        <p:spPr>
          <a:xfrm>
            <a:off x="1839904" y="180753"/>
            <a:ext cx="10078721" cy="1015663"/>
          </a:xfrm>
          <a:prstGeom prst="rect">
            <a:avLst/>
          </a:prstGeom>
        </p:spPr>
        <p:txBody>
          <a:bodyPr wrap="square">
            <a:spAutoFit/>
          </a:bodyPr>
          <a:lstStyle/>
          <a:p>
            <a:pPr algn="just"/>
            <a:r>
              <a:rPr lang="uk-UA" sz="2000" b="1" dirty="0">
                <a:solidFill>
                  <a:srgbClr val="000000"/>
                </a:solidFill>
                <a:latin typeface="Times New Roman" panose="02020603050405020304" pitchFamily="18" charset="0"/>
              </a:rPr>
              <a:t>Законом від 17.03.2020 у Перехідних положеннях установлено, що на період встановлення карантину або обмежувальних заходів, пов’язаних із поширенням </a:t>
            </a:r>
            <a:r>
              <a:rPr lang="uk-UA" sz="2000" b="1" dirty="0" err="1">
                <a:solidFill>
                  <a:srgbClr val="000000"/>
                </a:solidFill>
                <a:latin typeface="Times New Roman" panose="02020603050405020304" pitchFamily="18" charset="0"/>
              </a:rPr>
              <a:t>коронавірусної</a:t>
            </a:r>
            <a:r>
              <a:rPr lang="uk-UA" sz="2000" b="1" dirty="0">
                <a:solidFill>
                  <a:srgbClr val="000000"/>
                </a:solidFill>
                <a:latin typeface="Times New Roman" panose="02020603050405020304" pitchFamily="18" charset="0"/>
              </a:rPr>
              <a:t> хвороби (</a:t>
            </a:r>
            <a:r>
              <a:rPr lang="en-US" sz="2000" b="1" dirty="0">
                <a:solidFill>
                  <a:srgbClr val="000000"/>
                </a:solidFill>
                <a:latin typeface="Times New Roman" panose="02020603050405020304" pitchFamily="18" charset="0"/>
              </a:rPr>
              <a:t>COVID-19):</a:t>
            </a:r>
          </a:p>
        </p:txBody>
      </p:sp>
      <p:graphicFrame>
        <p:nvGraphicFramePr>
          <p:cNvPr id="3" name="Схема 2">
            <a:extLst>
              <a:ext uri="{FF2B5EF4-FFF2-40B4-BE49-F238E27FC236}">
                <a16:creationId xmlns:a16="http://schemas.microsoft.com/office/drawing/2014/main" id="{5D9CD9E2-6EF7-47C9-94DC-72A8A63D1B90}"/>
              </a:ext>
            </a:extLst>
          </p:cNvPr>
          <p:cNvGraphicFramePr/>
          <p:nvPr>
            <p:extLst>
              <p:ext uri="{D42A27DB-BD31-4B8C-83A1-F6EECF244321}">
                <p14:modId xmlns:p14="http://schemas.microsoft.com/office/powerpoint/2010/main" val="1898961267"/>
              </p:ext>
            </p:extLst>
          </p:nvPr>
        </p:nvGraphicFramePr>
        <p:xfrm>
          <a:off x="1839904" y="1197620"/>
          <a:ext cx="999649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1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C827C14-2898-472B-9550-83FB0CD03982}"/>
              </a:ext>
            </a:extLst>
          </p:cNvPr>
          <p:cNvSpPr/>
          <p:nvPr/>
        </p:nvSpPr>
        <p:spPr>
          <a:xfrm>
            <a:off x="1775638" y="191385"/>
            <a:ext cx="10416362" cy="1323439"/>
          </a:xfrm>
          <a:prstGeom prst="rect">
            <a:avLst/>
          </a:prstGeom>
        </p:spPr>
        <p:txBody>
          <a:bodyPr wrap="square">
            <a:spAutoFit/>
          </a:bodyPr>
          <a:lstStyle/>
          <a:p>
            <a:pPr algn="ctr">
              <a:spcAft>
                <a:spcPts val="0"/>
              </a:spcAft>
            </a:pPr>
            <a:r>
              <a:rPr lang="uk-UA" sz="3200" b="1" dirty="0">
                <a:latin typeface="+mj-lt"/>
                <a:ea typeface="Times New Roman" panose="02020603050405020304" pitchFamily="18" charset="0"/>
                <a:cs typeface="Times New Roman" panose="02020603050405020304" pitchFamily="18" charset="0"/>
              </a:rPr>
              <a:t>ТРУДОВЕ ЗАКОНОДАВСТВО</a:t>
            </a:r>
            <a:endParaRPr lang="uk-UA" sz="3200" b="1" dirty="0">
              <a:latin typeface="+mj-lt"/>
              <a:ea typeface="Calibri" panose="020F0502020204030204" pitchFamily="34" charset="0"/>
              <a:cs typeface="Times New Roman" panose="02020603050405020304" pitchFamily="18" charset="0"/>
            </a:endParaRPr>
          </a:p>
          <a:p>
            <a:pPr algn="ctr">
              <a:spcAft>
                <a:spcPts val="0"/>
              </a:spcAft>
            </a:pPr>
            <a:r>
              <a:rPr lang="uk-UA" sz="2400" b="1" u="sng" dirty="0">
                <a:latin typeface="+mj-lt"/>
                <a:ea typeface="Times New Roman" panose="02020603050405020304" pitchFamily="18" charset="0"/>
                <a:cs typeface="Times New Roman" panose="02020603050405020304" pitchFamily="18" charset="0"/>
              </a:rPr>
              <a:t>про дозволені варіанти організації робочого процесу </a:t>
            </a:r>
            <a:r>
              <a:rPr lang="uk-UA" sz="2400" b="1" u="sng" dirty="0">
                <a:latin typeface="+mj-lt"/>
                <a:ea typeface="Times New Roman" panose="02020603050405020304" pitchFamily="18" charset="0"/>
              </a:rPr>
              <a:t>під час </a:t>
            </a:r>
            <a:r>
              <a:rPr lang="uk-UA" sz="2800" b="1" u="sng" dirty="0">
                <a:latin typeface="+mj-lt"/>
                <a:ea typeface="Times New Roman" panose="02020603050405020304" pitchFamily="18" charset="0"/>
              </a:rPr>
              <a:t>карантину</a:t>
            </a:r>
          </a:p>
          <a:p>
            <a:pPr algn="just"/>
            <a:r>
              <a:rPr lang="uk-UA" sz="2000" dirty="0"/>
              <a:t>	</a:t>
            </a:r>
            <a:endParaRPr lang="uk-UA" sz="2400" b="1" i="1" dirty="0"/>
          </a:p>
        </p:txBody>
      </p:sp>
      <p:graphicFrame>
        <p:nvGraphicFramePr>
          <p:cNvPr id="3" name="Схема 2">
            <a:extLst>
              <a:ext uri="{FF2B5EF4-FFF2-40B4-BE49-F238E27FC236}">
                <a16:creationId xmlns:a16="http://schemas.microsoft.com/office/drawing/2014/main" id="{360E5021-6F72-4F0C-B375-646D903193C8}"/>
              </a:ext>
            </a:extLst>
          </p:cNvPr>
          <p:cNvGraphicFramePr/>
          <p:nvPr>
            <p:extLst>
              <p:ext uri="{D42A27DB-BD31-4B8C-83A1-F6EECF244321}">
                <p14:modId xmlns:p14="http://schemas.microsoft.com/office/powerpoint/2010/main" val="2485603861"/>
              </p:ext>
            </p:extLst>
          </p:nvPr>
        </p:nvGraphicFramePr>
        <p:xfrm>
          <a:off x="1821713" y="935666"/>
          <a:ext cx="10324211" cy="5582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35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B6F0E417-6160-4DDE-815F-CC6D1334A12F}"/>
              </a:ext>
            </a:extLst>
          </p:cNvPr>
          <p:cNvSpPr/>
          <p:nvPr/>
        </p:nvSpPr>
        <p:spPr>
          <a:xfrm>
            <a:off x="1801619" y="1189939"/>
            <a:ext cx="5238661" cy="4708981"/>
          </a:xfrm>
          <a:prstGeom prst="rect">
            <a:avLst/>
          </a:prstGeom>
        </p:spPr>
        <p:txBody>
          <a:bodyPr wrap="square">
            <a:spAutoFit/>
          </a:bodyPr>
          <a:lstStyle/>
          <a:p>
            <a:pPr marL="285750" indent="-285750" algn="just">
              <a:buFont typeface="Wingdings" panose="05000000000000000000" pitchFamily="2" charset="2"/>
              <a:buChar char="ü"/>
            </a:pPr>
            <a:r>
              <a:rPr lang="uk-UA" sz="2000" b="1" dirty="0">
                <a:solidFill>
                  <a:srgbClr val="000000"/>
                </a:solidFill>
                <a:latin typeface="Times New Roman" panose="02020603050405020304" pitchFamily="18" charset="0"/>
                <a:ea typeface="Times New Roman" panose="02020603050405020304" pitchFamily="18" charset="0"/>
              </a:rPr>
              <a:t>Щорічні основні та додаткові відпустки, інші оплачувані відпустки, передбачені законодавством</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(відпустка працівникам, які мають дітей або повнолітню дитину – особу з інвалідністю з дитинства підгрупи А I групи, додаткова відпустка окремим категоріям громадян та постраждалим учасникам Революції Гідності тощо).</a:t>
            </a:r>
            <a:r>
              <a:rPr lang="uk-UA" sz="2000" b="1" dirty="0">
                <a:solidFill>
                  <a:srgbClr val="000000"/>
                </a:solidFill>
                <a:latin typeface="Times New Roman" panose="02020603050405020304" pitchFamily="18" charset="0"/>
                <a:ea typeface="Times New Roman" panose="02020603050405020304" pitchFamily="18" charset="0"/>
              </a:rPr>
              <a:t> </a:t>
            </a:r>
          </a:p>
          <a:p>
            <a:pPr marL="285750" indent="-285750" algn="just">
              <a:buFont typeface="Wingdings" panose="05000000000000000000" pitchFamily="2" charset="2"/>
              <a:buChar char="ü"/>
            </a:pPr>
            <a:r>
              <a:rPr lang="uk-UA" sz="2000" dirty="0">
                <a:solidFill>
                  <a:srgbClr val="000000"/>
                </a:solidFill>
                <a:latin typeface="Times New Roman" panose="02020603050405020304" pitchFamily="18" charset="0"/>
                <a:ea typeface="Times New Roman" panose="02020603050405020304" pitchFamily="18" charset="0"/>
              </a:rPr>
              <a:t>!!! </a:t>
            </a:r>
            <a:r>
              <a:rPr lang="uk-UA" sz="2000" b="1" dirty="0">
                <a:solidFill>
                  <a:srgbClr val="000000"/>
                </a:solidFill>
                <a:latin typeface="Times New Roman" panose="02020603050405020304" pitchFamily="18" charset="0"/>
                <a:ea typeface="Times New Roman" panose="02020603050405020304" pitchFamily="18" charset="0"/>
              </a:rPr>
              <a:t>КАРАНТИН НЕ Є ПІДСТАВОЮ ПЕРЕНЕСЕННЯ ВІДПУСТОК.</a:t>
            </a:r>
          </a:p>
          <a:p>
            <a:pPr marL="285750" indent="-285750" algn="just">
              <a:buFont typeface="Wingdings" panose="05000000000000000000" pitchFamily="2" charset="2"/>
              <a:buChar char="ü"/>
            </a:pPr>
            <a:r>
              <a:rPr lang="uk-UA" sz="2000" dirty="0">
                <a:solidFill>
                  <a:srgbClr val="000000"/>
                </a:solidFill>
                <a:latin typeface="Times New Roman" panose="02020603050405020304" pitchFamily="18" charset="0"/>
                <a:ea typeface="Times New Roman" panose="02020603050405020304" pitchFamily="18" charset="0"/>
              </a:rPr>
              <a:t>Однак закон </a:t>
            </a:r>
            <a:r>
              <a:rPr lang="uk-UA" sz="2000" b="1" dirty="0">
                <a:solidFill>
                  <a:srgbClr val="000000"/>
                </a:solidFill>
                <a:latin typeface="Times New Roman" panose="02020603050405020304" pitchFamily="18" charset="0"/>
                <a:ea typeface="Times New Roman" panose="02020603050405020304" pitchFamily="18" charset="0"/>
              </a:rPr>
              <a:t>НЕ ЗАБОРОНЯЄ </a:t>
            </a:r>
            <a:r>
              <a:rPr lang="uk-UA" sz="2000" dirty="0">
                <a:solidFill>
                  <a:srgbClr val="000000"/>
                </a:solidFill>
                <a:latin typeface="Times New Roman" panose="02020603050405020304" pitchFamily="18" charset="0"/>
                <a:ea typeface="Times New Roman" panose="02020603050405020304" pitchFamily="18" charset="0"/>
              </a:rPr>
              <a:t>надання працівнику щорічної відпустки за угодою сторін під час карантину на весь час або частково. </a:t>
            </a:r>
          </a:p>
          <a:p>
            <a:pPr algn="just"/>
            <a:r>
              <a:rPr lang="uk-UA" sz="2000" dirty="0">
                <a:solidFill>
                  <a:srgbClr val="000000"/>
                </a:solidFill>
                <a:latin typeface="Times New Roman" panose="02020603050405020304" pitchFamily="18" charset="0"/>
                <a:ea typeface="Times New Roman" panose="02020603050405020304" pitchFamily="18" charset="0"/>
              </a:rPr>
              <a:t>     </a:t>
            </a:r>
            <a:endParaRPr lang="uk-UA" sz="2000" dirty="0"/>
          </a:p>
        </p:txBody>
      </p:sp>
      <p:sp>
        <p:nvSpPr>
          <p:cNvPr id="3" name="Прямоугольник 2">
            <a:extLst>
              <a:ext uri="{FF2B5EF4-FFF2-40B4-BE49-F238E27FC236}">
                <a16:creationId xmlns:a16="http://schemas.microsoft.com/office/drawing/2014/main" id="{2DA55DFC-EAD8-4522-91A8-9DB811C92301}"/>
              </a:ext>
            </a:extLst>
          </p:cNvPr>
          <p:cNvSpPr/>
          <p:nvPr/>
        </p:nvSpPr>
        <p:spPr>
          <a:xfrm>
            <a:off x="1635760" y="995680"/>
            <a:ext cx="5570381" cy="5283200"/>
          </a:xfrm>
          <a:prstGeom prst="rect">
            <a:avLst/>
          </a:prstGeom>
          <a:noFill/>
          <a:ln w="57150" cmpd="thinThick">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050" name="Picture 2" descr="Картинки по запросу &quot;НАДАННЯ ПРАЦІВНИКАМ ОПЛАЧУВАНИХ ВІДПУСТОк&quot;">
            <a:extLst>
              <a:ext uri="{FF2B5EF4-FFF2-40B4-BE49-F238E27FC236}">
                <a16:creationId xmlns:a16="http://schemas.microsoft.com/office/drawing/2014/main" id="{60769956-7DD7-40D6-B408-29C95142AB1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74"/>
          <a:stretch/>
        </p:blipFill>
        <p:spPr bwMode="auto">
          <a:xfrm>
            <a:off x="7542143" y="3730130"/>
            <a:ext cx="4328161" cy="2548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quot;НАДАННЯ ПРАЦІВНИКАМ ОПЛАЧУВАНИХ ВІДПУСТОк&quot;">
            <a:extLst>
              <a:ext uri="{FF2B5EF4-FFF2-40B4-BE49-F238E27FC236}">
                <a16:creationId xmlns:a16="http://schemas.microsoft.com/office/drawing/2014/main" id="{E8705522-F65E-46BB-BA51-F44A7915C9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02" r="9838"/>
          <a:stretch/>
        </p:blipFill>
        <p:spPr bwMode="auto">
          <a:xfrm>
            <a:off x="7542145" y="995680"/>
            <a:ext cx="4328159" cy="2548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730F2BFF-1B7F-41DA-9E59-7713A1E27349}"/>
              </a:ext>
            </a:extLst>
          </p:cNvPr>
          <p:cNvSpPr/>
          <p:nvPr/>
        </p:nvSpPr>
        <p:spPr>
          <a:xfrm>
            <a:off x="2184400" y="302431"/>
            <a:ext cx="9255760" cy="461665"/>
          </a:xfrm>
          <a:prstGeom prst="rect">
            <a:avLst/>
          </a:prstGeom>
        </p:spPr>
        <p:txBody>
          <a:bodyPr wrap="square">
            <a:spAutoFit/>
          </a:bodyPr>
          <a:lstStyle/>
          <a:p>
            <a:pPr marL="457200" indent="-457200" algn="ctr">
              <a:buAutoNum type="arabicPeriod"/>
            </a:pPr>
            <a:r>
              <a:rPr lang="uk-UA" sz="2400" b="1" i="1" dirty="0">
                <a:solidFill>
                  <a:srgbClr val="000000"/>
                </a:solidFill>
                <a:latin typeface="Times New Roman" panose="02020603050405020304" pitchFamily="18" charset="0"/>
                <a:ea typeface="Times New Roman" panose="02020603050405020304" pitchFamily="18" charset="0"/>
              </a:rPr>
              <a:t>НАДАННЯ ПРАЦІВНИКАМ ОПЛАЧУВАНИХ ВІДПУСТОК</a:t>
            </a:r>
          </a:p>
        </p:txBody>
      </p:sp>
    </p:spTree>
    <p:extLst>
      <p:ext uri="{BB962C8B-B14F-4D97-AF65-F5344CB8AC3E}">
        <p14:creationId xmlns:p14="http://schemas.microsoft.com/office/powerpoint/2010/main" val="348214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241C30D-2897-41D8-A8D9-A6A021049C3E}"/>
              </a:ext>
            </a:extLst>
          </p:cNvPr>
          <p:cNvSpPr/>
          <p:nvPr/>
        </p:nvSpPr>
        <p:spPr>
          <a:xfrm>
            <a:off x="1788160" y="381761"/>
            <a:ext cx="9834880" cy="3477875"/>
          </a:xfrm>
          <a:prstGeom prst="rect">
            <a:avLst/>
          </a:prstGeom>
        </p:spPr>
        <p:txBody>
          <a:bodyPr wrap="square">
            <a:spAutoFit/>
          </a:bodyPr>
          <a:lstStyle/>
          <a:p>
            <a:pPr algn="ctr"/>
            <a:r>
              <a:rPr lang="uk-UA" sz="2200" dirty="0">
                <a:solidFill>
                  <a:srgbClr val="000000"/>
                </a:solidFill>
                <a:latin typeface="Times New Roman" panose="02020603050405020304" pitchFamily="18" charset="0"/>
                <a:ea typeface="Times New Roman" panose="02020603050405020304" pitchFamily="18" charset="0"/>
              </a:rPr>
              <a:t>Відповідно до статті 80 КЗпП України щорічна відпустка за ініціативою власника або уповноваженого ним органу, як виняток, може бути перенесена на інший період </a:t>
            </a:r>
            <a:r>
              <a:rPr lang="uk-UA" sz="2200" b="1" u="sng" dirty="0">
                <a:solidFill>
                  <a:srgbClr val="000000"/>
                </a:solidFill>
                <a:latin typeface="Times New Roman" panose="02020603050405020304" pitchFamily="18" charset="0"/>
                <a:ea typeface="Times New Roman" panose="02020603050405020304" pitchFamily="18" charset="0"/>
              </a:rPr>
              <a:t>тільки за письмовою згодою працівника та за погодженням з виборним органом первинної профспілкової організації (профспілковим представником)</a:t>
            </a:r>
            <a:r>
              <a:rPr lang="uk-UA" sz="2200" dirty="0">
                <a:solidFill>
                  <a:srgbClr val="000000"/>
                </a:solidFill>
                <a:latin typeface="Times New Roman" panose="02020603050405020304" pitchFamily="18" charset="0"/>
                <a:ea typeface="Times New Roman" panose="02020603050405020304" pitchFamily="18" charset="0"/>
              </a:rPr>
              <a:t> у разі, коли надання щорічної відпустки в раніше обумовлений період може несприятливо відбитися на нормальному ході роботи підприємства, установи, організації, та за умови, що частина відпустки тривалістю не менше 24 календарних днів буде використана в поточному робочому році</a:t>
            </a:r>
            <a:r>
              <a:rPr lang="uk-UA"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У </a:t>
            </a:r>
            <a:r>
              <a:rPr lang="uk-UA" sz="2200" u="sng" dirty="0">
                <a:latin typeface="Times New Roman" panose="02020603050405020304" pitchFamily="18" charset="0"/>
                <a:cs typeface="Times New Roman" panose="02020603050405020304" pitchFamily="18" charset="0"/>
              </a:rPr>
              <a:t>разі перенесення</a:t>
            </a:r>
            <a:r>
              <a:rPr lang="uk-UA" sz="2200" dirty="0">
                <a:latin typeface="Times New Roman" panose="02020603050405020304" pitchFamily="18" charset="0"/>
                <a:cs typeface="Times New Roman" panose="02020603050405020304" pitchFamily="18" charset="0"/>
              </a:rPr>
              <a:t> щорічної відпустки новий термін її надання </a:t>
            </a:r>
            <a:r>
              <a:rPr lang="uk-UA" sz="2200" u="sng" dirty="0">
                <a:latin typeface="Times New Roman" panose="02020603050405020304" pitchFamily="18" charset="0"/>
                <a:cs typeface="Times New Roman" panose="02020603050405020304" pitchFamily="18" charset="0"/>
              </a:rPr>
              <a:t>встановлюється за згодою між працівником і власником або уповноваженим ним органом</a:t>
            </a:r>
            <a:r>
              <a:rPr lang="uk-UA" sz="2200" dirty="0">
                <a:latin typeface="Times New Roman" panose="02020603050405020304" pitchFamily="18" charset="0"/>
                <a:cs typeface="Times New Roman" panose="02020603050405020304" pitchFamily="18" charset="0"/>
              </a:rPr>
              <a:t>. </a:t>
            </a:r>
            <a:endParaRPr lang="x-none" sz="2200" dirty="0">
              <a:latin typeface="Times New Roman" panose="02020603050405020304" pitchFamily="18" charset="0"/>
              <a:cs typeface="Times New Roman" panose="02020603050405020304" pitchFamily="18" charset="0"/>
            </a:endParaRPr>
          </a:p>
        </p:txBody>
      </p:sp>
      <p:pic>
        <p:nvPicPr>
          <p:cNvPr id="3074" name="Picture 2" descr="Картинки по запросу &quot;НАДАННЯ ПРАЦІВНИКАМ ОПЛАЧУВАНИХ ВІДПУСТОк&quot;">
            <a:extLst>
              <a:ext uri="{FF2B5EF4-FFF2-40B4-BE49-F238E27FC236}">
                <a16:creationId xmlns:a16="http://schemas.microsoft.com/office/drawing/2014/main" id="{2EF7F8DF-CDF4-471C-A586-B5F41579F3C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586"/>
          <a:stretch/>
        </p:blipFill>
        <p:spPr bwMode="auto">
          <a:xfrm>
            <a:off x="6953794" y="4005580"/>
            <a:ext cx="4087721" cy="25552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quot;роботодавець і працівник&quot;">
            <a:extLst>
              <a:ext uri="{FF2B5EF4-FFF2-40B4-BE49-F238E27FC236}">
                <a16:creationId xmlns:a16="http://schemas.microsoft.com/office/drawing/2014/main" id="{B2C6F901-FB9A-420C-9A02-8FEC6E46B4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6279" y="4005580"/>
            <a:ext cx="4087721" cy="2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98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B0A7CE53-4E0F-4881-8CA8-05C9360E9BC9}"/>
              </a:ext>
            </a:extLst>
          </p:cNvPr>
          <p:cNvSpPr/>
          <p:nvPr/>
        </p:nvSpPr>
        <p:spPr>
          <a:xfrm>
            <a:off x="1818640" y="697897"/>
            <a:ext cx="9733280" cy="1384995"/>
          </a:xfrm>
          <a:prstGeom prst="rect">
            <a:avLst/>
          </a:prstGeom>
        </p:spPr>
        <p:txBody>
          <a:bodyPr wrap="square">
            <a:spAutoFit/>
          </a:bodyPr>
          <a:lstStyle/>
          <a:p>
            <a:pPr indent="449580" algn="ctr">
              <a:spcAft>
                <a:spcPts val="0"/>
              </a:spcAft>
            </a:pPr>
            <a:r>
              <a:rPr lang="uk-UA" sz="2800" b="1" dirty="0">
                <a:solidFill>
                  <a:srgbClr val="000000"/>
                </a:solidFill>
                <a:latin typeface="Times New Roman" panose="02020603050405020304" pitchFamily="18" charset="0"/>
                <a:ea typeface="Times New Roman" panose="02020603050405020304" pitchFamily="18" charset="0"/>
              </a:rPr>
              <a:t>УМОВИ надання працівникам щорічних основних та додаткових відпусток, інших оплачуваних відпусток, передбачених законодавством:</a:t>
            </a:r>
          </a:p>
        </p:txBody>
      </p:sp>
      <p:graphicFrame>
        <p:nvGraphicFramePr>
          <p:cNvPr id="3" name="Схема 2">
            <a:extLst>
              <a:ext uri="{FF2B5EF4-FFF2-40B4-BE49-F238E27FC236}">
                <a16:creationId xmlns:a16="http://schemas.microsoft.com/office/drawing/2014/main" id="{5AC63DDF-6166-4C6A-B7EA-7CE7C6774D23}"/>
              </a:ext>
            </a:extLst>
          </p:cNvPr>
          <p:cNvGraphicFramePr/>
          <p:nvPr>
            <p:extLst>
              <p:ext uri="{D42A27DB-BD31-4B8C-83A1-F6EECF244321}">
                <p14:modId xmlns:p14="http://schemas.microsoft.com/office/powerpoint/2010/main" val="3800435695"/>
              </p:ext>
            </p:extLst>
          </p:nvPr>
        </p:nvGraphicFramePr>
        <p:xfrm>
          <a:off x="1456660" y="697897"/>
          <a:ext cx="10627360" cy="6382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85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1A3FA328-8C5D-4BA9-827B-ED08F7B47877}"/>
              </a:ext>
            </a:extLst>
          </p:cNvPr>
          <p:cNvSpPr/>
          <p:nvPr/>
        </p:nvSpPr>
        <p:spPr>
          <a:xfrm>
            <a:off x="6451600" y="1320800"/>
            <a:ext cx="5273748" cy="5847755"/>
          </a:xfrm>
          <a:prstGeom prst="rect">
            <a:avLst/>
          </a:prstGeom>
        </p:spPr>
        <p:txBody>
          <a:bodyPr wrap="square">
            <a:spAutoFit/>
          </a:bodyPr>
          <a:lstStyle/>
          <a:p>
            <a:pPr indent="449580" algn="just">
              <a:spcAft>
                <a:spcPts val="0"/>
              </a:spcAft>
            </a:pPr>
            <a:r>
              <a:rPr lang="uk-UA"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сімейними обставинами та з інших причин працівнику може надаватися відпустка без збереження заробітної плати на термін, обумовлений угодою між працівником та власником або уповноваженим ним органом, але </a:t>
            </a:r>
            <a:r>
              <a:rPr lang="uk-UA" sz="21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більше 15 календарних днів на рік.</a:t>
            </a:r>
          </a:p>
          <a:p>
            <a:pPr indent="449580" algn="just">
              <a:spcAft>
                <a:spcPts val="0"/>
              </a:spcAft>
            </a:pPr>
            <a:r>
              <a:rPr lang="uk-UA"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разі встановлення Кабінетом Міністрів України карантину відповідно до Закону України «Про захист населення від інфекційних </a:t>
            </a:r>
            <a:r>
              <a:rPr lang="uk-UA" sz="2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хвороб</a:t>
            </a:r>
            <a:r>
              <a:rPr lang="uk-UA"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1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термін перебування у відпустці без збереження заробітної плати на період карантину не включається у загальний термін</a:t>
            </a:r>
            <a:r>
              <a:rPr lang="uk-UA" sz="21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встановлений частиною другою цієї статті. (Ст. 84 КЗпП України)</a:t>
            </a:r>
          </a:p>
          <a:p>
            <a:pPr indent="449580" algn="ctr">
              <a:spcAft>
                <a:spcPts val="0"/>
              </a:spcAft>
            </a:pPr>
            <a:endParaRPr lang="uk-UA" sz="2000" b="1" dirty="0">
              <a:solidFill>
                <a:srgbClr val="000000"/>
              </a:solidFill>
              <a:latin typeface="Times New Roman" panose="02020603050405020304" pitchFamily="18" charset="0"/>
              <a:ea typeface="Times New Roman" panose="02020603050405020304" pitchFamily="18" charset="0"/>
            </a:endParaRPr>
          </a:p>
          <a:p>
            <a:pPr indent="449580"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E8F88D3C-EC75-487E-B12E-C6A839359B0F}"/>
              </a:ext>
            </a:extLst>
          </p:cNvPr>
          <p:cNvSpPr/>
          <p:nvPr/>
        </p:nvSpPr>
        <p:spPr>
          <a:xfrm>
            <a:off x="6339840" y="1209040"/>
            <a:ext cx="5570381" cy="5283200"/>
          </a:xfrm>
          <a:prstGeom prst="rect">
            <a:avLst/>
          </a:prstGeom>
          <a:noFill/>
          <a:ln w="57150" cmpd="thinThick">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Прямоугольник 3">
            <a:extLst>
              <a:ext uri="{FF2B5EF4-FFF2-40B4-BE49-F238E27FC236}">
                <a16:creationId xmlns:a16="http://schemas.microsoft.com/office/drawing/2014/main" id="{47C2B332-38CE-4C70-8B4C-A747D5103EA3}"/>
              </a:ext>
            </a:extLst>
          </p:cNvPr>
          <p:cNvSpPr/>
          <p:nvPr/>
        </p:nvSpPr>
        <p:spPr>
          <a:xfrm>
            <a:off x="3300288" y="460494"/>
            <a:ext cx="6302624" cy="461665"/>
          </a:xfrm>
          <a:prstGeom prst="rect">
            <a:avLst/>
          </a:prstGeom>
        </p:spPr>
        <p:txBody>
          <a:bodyPr wrap="none">
            <a:spAutoFit/>
          </a:bodyPr>
          <a:lstStyle/>
          <a:p>
            <a:pPr indent="449580" algn="ctr">
              <a:spcAft>
                <a:spcPts val="0"/>
              </a:spcAft>
            </a:pPr>
            <a:r>
              <a:rPr lang="uk-UA"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ВІДПУСТКИ БЕЗ ЗБЕРЕЖЕННЯ З/П</a:t>
            </a:r>
          </a:p>
        </p:txBody>
      </p:sp>
      <p:pic>
        <p:nvPicPr>
          <p:cNvPr id="4098" name="Picture 2" descr="Картинки по запросу &quot;відпустки без збереження заробітної плати&quot;">
            <a:extLst>
              <a:ext uri="{FF2B5EF4-FFF2-40B4-BE49-F238E27FC236}">
                <a16:creationId xmlns:a16="http://schemas.microsoft.com/office/drawing/2014/main" id="{9960D533-F007-4CC0-8451-4686979172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458" y="1270000"/>
            <a:ext cx="4418542" cy="25095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quot;відпустки без збереження заробітної плати&quot;">
            <a:extLst>
              <a:ext uri="{FF2B5EF4-FFF2-40B4-BE49-F238E27FC236}">
                <a16:creationId xmlns:a16="http://schemas.microsoft.com/office/drawing/2014/main" id="{7A27DADC-55C6-4114-87E6-247BA7E785A6}"/>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458" y="3884910"/>
            <a:ext cx="4418542" cy="2509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71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5F59A3F-720C-4933-9FFB-4B3F88BEA759}"/>
              </a:ext>
            </a:extLst>
          </p:cNvPr>
          <p:cNvSpPr/>
          <p:nvPr/>
        </p:nvSpPr>
        <p:spPr>
          <a:xfrm>
            <a:off x="1838960" y="384387"/>
            <a:ext cx="10353040" cy="1077218"/>
          </a:xfrm>
          <a:prstGeom prst="rect">
            <a:avLst/>
          </a:prstGeom>
        </p:spPr>
        <p:txBody>
          <a:bodyPr wrap="square">
            <a:spAutoFit/>
          </a:bodyPr>
          <a:lstStyle/>
          <a:p>
            <a:pPr indent="449580" algn="ctr">
              <a:spcAft>
                <a:spcPts val="0"/>
              </a:spcAft>
            </a:pPr>
            <a:r>
              <a:rPr lang="uk-UA" sz="3200" b="1" i="1" dirty="0">
                <a:solidFill>
                  <a:srgbClr val="000000"/>
                </a:solidFill>
                <a:latin typeface="Times New Roman" panose="02020603050405020304" pitchFamily="18" charset="0"/>
                <a:ea typeface="Times New Roman" panose="02020603050405020304" pitchFamily="18" charset="0"/>
              </a:rPr>
              <a:t>УМОВИ надання працівникам відпустки без збереження З/П</a:t>
            </a:r>
          </a:p>
        </p:txBody>
      </p:sp>
      <p:graphicFrame>
        <p:nvGraphicFramePr>
          <p:cNvPr id="3" name="Схема 2">
            <a:extLst>
              <a:ext uri="{FF2B5EF4-FFF2-40B4-BE49-F238E27FC236}">
                <a16:creationId xmlns:a16="http://schemas.microsoft.com/office/drawing/2014/main" id="{B05C5384-B316-483A-A851-67B7EB2E7826}"/>
              </a:ext>
            </a:extLst>
          </p:cNvPr>
          <p:cNvGraphicFramePr/>
          <p:nvPr>
            <p:extLst>
              <p:ext uri="{D42A27DB-BD31-4B8C-83A1-F6EECF244321}">
                <p14:modId xmlns:p14="http://schemas.microsoft.com/office/powerpoint/2010/main" val="1029989931"/>
              </p:ext>
            </p:extLst>
          </p:nvPr>
        </p:nvGraphicFramePr>
        <p:xfrm>
          <a:off x="2387600" y="1054946"/>
          <a:ext cx="95199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37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AA4699F-5B12-4DE8-B4FB-3386DD9796E2}"/>
              </a:ext>
            </a:extLst>
          </p:cNvPr>
          <p:cNvSpPr/>
          <p:nvPr/>
        </p:nvSpPr>
        <p:spPr>
          <a:xfrm>
            <a:off x="1330960" y="996719"/>
            <a:ext cx="7193474" cy="5647700"/>
          </a:xfrm>
          <a:prstGeom prst="rect">
            <a:avLst/>
          </a:prstGeom>
        </p:spPr>
        <p:txBody>
          <a:bodyPr wrap="square">
            <a:spAutoFit/>
          </a:bodyPr>
          <a:lstStyle/>
          <a:p>
            <a:pPr marL="342900" indent="-342900" algn="just">
              <a:spcAft>
                <a:spcPts val="0"/>
              </a:spcAft>
              <a:buFont typeface="Wingdings" panose="05000000000000000000" pitchFamily="2" charset="2"/>
              <a:buChar char="ü"/>
            </a:pPr>
            <a:r>
              <a:rPr lang="uk-UA" sz="19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 </a:t>
            </a:r>
            <a:r>
              <a:rPr lang="uk-UA" sz="19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неповний робочий день </a:t>
            </a: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або </a:t>
            </a:r>
            <a:r>
              <a:rPr lang="uk-UA" sz="19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неповний робочий тиждень </a:t>
            </a: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 56 КЗпП України) </a:t>
            </a:r>
            <a:endParaRPr lang="uk-UA" sz="19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ü"/>
            </a:pP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може встановлюватись як </a:t>
            </a:r>
            <a:r>
              <a:rPr lang="uk-UA" sz="19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 прийнятті на роботу</a:t>
            </a: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9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 і згодом</a:t>
            </a: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spcAft>
                <a:spcPts val="0"/>
              </a:spcAft>
              <a:buFont typeface="Wingdings" panose="05000000000000000000" pitchFamily="2" charset="2"/>
              <a:buChar char="ü"/>
            </a:pPr>
            <a:r>
              <a:rPr lang="uk-UA" sz="1900"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угодою </a:t>
            </a: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між працівником і власником або уповноваженим ним органом</a:t>
            </a:r>
          </a:p>
          <a:p>
            <a:pPr algn="just">
              <a:spcAft>
                <a:spcPts val="0"/>
              </a:spcAft>
            </a:pP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9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Роботодавець зобов’язаний</a:t>
            </a: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встановити цей час на прохання:</a:t>
            </a:r>
          </a:p>
          <a:p>
            <a:pPr marL="342900" indent="-342900" algn="just">
              <a:spcAft>
                <a:spcPts val="0"/>
              </a:spcAft>
              <a:buFont typeface="Arial" panose="020B0604020202020204" pitchFamily="34" charset="0"/>
              <a:buChar char="•"/>
            </a:pP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вагітної жінки, </a:t>
            </a:r>
          </a:p>
          <a:p>
            <a:pPr marL="342900" indent="-342900" algn="just">
              <a:spcAft>
                <a:spcPts val="0"/>
              </a:spcAft>
              <a:buFont typeface="Arial" panose="020B0604020202020204" pitchFamily="34" charset="0"/>
              <a:buChar char="•"/>
            </a:pP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жінки, яка має дитину віком до чотирнадцяти років або дитину з інвалідністю, в тому числі таку, що знаходиться під її опікуванням, </a:t>
            </a:r>
          </a:p>
          <a:p>
            <a:pPr marL="342900" indent="-342900" algn="just">
              <a:spcAft>
                <a:spcPts val="0"/>
              </a:spcAft>
              <a:buFont typeface="Arial" panose="020B0604020202020204" pitchFamily="34" charset="0"/>
              <a:buChar char="•"/>
            </a:pP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здійснює догляд за хворим членом сім’ї відповідно до медичного висновку. </a:t>
            </a:r>
          </a:p>
          <a:p>
            <a:pPr indent="449580" algn="just">
              <a:spcAft>
                <a:spcPts val="0"/>
              </a:spcAft>
            </a:pPr>
            <a:r>
              <a:rPr lang="uk-UA" sz="19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Оплата праці </a:t>
            </a: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цих випадках </a:t>
            </a:r>
            <a:r>
              <a:rPr lang="uk-UA" sz="19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провадиться </a:t>
            </a:r>
            <a:r>
              <a:rPr lang="uk-UA" sz="19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пропорційно</a:t>
            </a:r>
            <a:r>
              <a:rPr lang="uk-UA" sz="19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відпрацьованому часу або залежно від виробітку. </a:t>
            </a:r>
          </a:p>
          <a:p>
            <a:pPr indent="449580" algn="just">
              <a:spcAft>
                <a:spcPts val="0"/>
              </a:spcAft>
            </a:pP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рахунок власних коштів на підприємствах і в організаціях для жінок, які мають дітей віком до чотирнадцяти років або дитину з інвалідністю може встановлюватись </a:t>
            </a:r>
            <a:r>
              <a:rPr lang="uk-UA" sz="19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скорочена тривалість робочого часу</a:t>
            </a:r>
            <a:r>
              <a:rPr lang="uk-UA"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 5 ст. 51 КЗпП України)</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1EF29284-0A8A-40BA-BC38-021F6220CB7F}"/>
              </a:ext>
            </a:extLst>
          </p:cNvPr>
          <p:cNvSpPr/>
          <p:nvPr/>
        </p:nvSpPr>
        <p:spPr>
          <a:xfrm>
            <a:off x="2082800" y="206362"/>
            <a:ext cx="9773920" cy="830997"/>
          </a:xfrm>
          <a:prstGeom prst="rect">
            <a:avLst/>
          </a:prstGeom>
        </p:spPr>
        <p:txBody>
          <a:bodyPr wrap="square">
            <a:spAutoFit/>
          </a:bodyPr>
          <a:lstStyle/>
          <a:p>
            <a:pPr algn="ctr"/>
            <a:r>
              <a:rPr lang="uk-UA"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ВСТАНОВЛЕННЯ ПРАЦІВНИКАМ НЕПОВНОГО АБО СКОРОЧЕНОГО РОБОЧОГО ЧАСУ</a:t>
            </a:r>
            <a:endParaRPr lang="x-none" sz="2400" i="1" dirty="0"/>
          </a:p>
        </p:txBody>
      </p:sp>
      <p:pic>
        <p:nvPicPr>
          <p:cNvPr id="5122" name="Picture 2" descr="Картинки по запросу &quot;вагітна на роботі&quot;">
            <a:extLst>
              <a:ext uri="{FF2B5EF4-FFF2-40B4-BE49-F238E27FC236}">
                <a16:creationId xmlns:a16="http://schemas.microsoft.com/office/drawing/2014/main" id="{FD02551E-09AA-479C-BBFC-383C83F553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4914" y="3886556"/>
            <a:ext cx="3474526" cy="26126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quot;оплата праці&quot;">
            <a:extLst>
              <a:ext uri="{FF2B5EF4-FFF2-40B4-BE49-F238E27FC236}">
                <a16:creationId xmlns:a16="http://schemas.microsoft.com/office/drawing/2014/main" id="{45794C18-E327-435C-9828-1ADF317BB0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4914" y="1361440"/>
            <a:ext cx="3494846" cy="23082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1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Результат пошуку зображень за запитом корона вірус на білому фоні"/>
          <p:cNvPicPr>
            <a:picLocks noChangeAspect="1" noChangeArrowheads="1"/>
          </p:cNvPicPr>
          <p:nvPr/>
        </p:nvPicPr>
        <p:blipFill>
          <a:blip r:embed="rId2" cstate="print"/>
          <a:srcRect/>
          <a:stretch>
            <a:fillRect/>
          </a:stretch>
        </p:blipFill>
        <p:spPr bwMode="auto">
          <a:xfrm>
            <a:off x="9022128" y="4609810"/>
            <a:ext cx="3017522" cy="2212610"/>
          </a:xfrm>
          <a:prstGeom prst="rect">
            <a:avLst/>
          </a:prstGeom>
          <a:noFill/>
        </p:spPr>
      </p:pic>
      <p:sp>
        <p:nvSpPr>
          <p:cNvPr id="5" name="Місце для вмісту 2">
            <a:extLst>
              <a:ext uri="{FF2B5EF4-FFF2-40B4-BE49-F238E27FC236}">
                <a16:creationId xmlns:a16="http://schemas.microsoft.com/office/drawing/2014/main" id="{F8DB0343-98FA-44BC-BD21-85D6F506DC33}"/>
              </a:ext>
            </a:extLst>
          </p:cNvPr>
          <p:cNvSpPr>
            <a:spLocks noGrp="1"/>
          </p:cNvSpPr>
          <p:nvPr>
            <p:ph idx="1"/>
          </p:nvPr>
        </p:nvSpPr>
        <p:spPr>
          <a:xfrm>
            <a:off x="1380150" y="457201"/>
            <a:ext cx="10507052" cy="3379433"/>
          </a:xfrm>
        </p:spPr>
        <p:txBody>
          <a:bodyPr>
            <a:normAutofit/>
          </a:bodyPr>
          <a:lstStyle/>
          <a:p>
            <a:pPr indent="-72000" algn="ctr">
              <a:buFont typeface="Wingdings" pitchFamily="2" charset="2"/>
              <a:buChar char="Ø"/>
            </a:pPr>
            <a:r>
              <a:rPr lang="ru-RU" sz="2600" dirty="0"/>
              <a:t>Закон  України </a:t>
            </a:r>
            <a:r>
              <a:rPr lang="ru-RU" sz="2600" b="1" i="1" dirty="0"/>
              <a:t>«Про захист населення від інфекційних хвороб</a:t>
            </a:r>
            <a:r>
              <a:rPr lang="uk-UA" sz="2600" b="1" i="1" dirty="0"/>
              <a:t>» </a:t>
            </a:r>
            <a:r>
              <a:rPr lang="uk-UA" sz="2600" b="1" dirty="0"/>
              <a:t>Стаття 29:   </a:t>
            </a:r>
            <a:r>
              <a:rPr lang="ru-RU" sz="2600" dirty="0"/>
              <a:t>Карантин </a:t>
            </a:r>
            <a:r>
              <a:rPr lang="uk-UA" sz="2600" dirty="0"/>
              <a:t>встановлюється</a:t>
            </a:r>
            <a:r>
              <a:rPr lang="ru-RU" sz="2600" dirty="0"/>
              <a:t> та </a:t>
            </a:r>
            <a:r>
              <a:rPr lang="ru-RU" sz="2600" dirty="0" err="1"/>
              <a:t>відміняється</a:t>
            </a:r>
            <a:r>
              <a:rPr lang="ru-RU" sz="2600" dirty="0"/>
              <a:t> </a:t>
            </a:r>
          </a:p>
          <a:p>
            <a:pPr marL="213750" indent="0" algn="ctr">
              <a:buNone/>
            </a:pPr>
            <a:r>
              <a:rPr lang="ru-RU" sz="2800" b="1" dirty="0" err="1">
                <a:solidFill>
                  <a:schemeClr val="accent1"/>
                </a:solidFill>
              </a:rPr>
              <a:t>Кабінетом</a:t>
            </a:r>
            <a:r>
              <a:rPr lang="ru-RU" sz="2800" b="1" dirty="0">
                <a:solidFill>
                  <a:schemeClr val="accent1"/>
                </a:solidFill>
              </a:rPr>
              <a:t> </a:t>
            </a:r>
            <a:r>
              <a:rPr lang="ru-RU" sz="2800" b="1" dirty="0" err="1">
                <a:solidFill>
                  <a:schemeClr val="accent1"/>
                </a:solidFill>
              </a:rPr>
              <a:t>Міністрів</a:t>
            </a:r>
            <a:r>
              <a:rPr lang="ru-RU" sz="2800" b="1" dirty="0">
                <a:solidFill>
                  <a:schemeClr val="accent1"/>
                </a:solidFill>
              </a:rPr>
              <a:t> </a:t>
            </a:r>
            <a:r>
              <a:rPr lang="ru-RU" sz="2800" b="1" dirty="0" err="1">
                <a:solidFill>
                  <a:schemeClr val="accent1"/>
                </a:solidFill>
              </a:rPr>
              <a:t>України</a:t>
            </a:r>
            <a:endParaRPr lang="uk-UA" sz="2800" b="1" u="sng" dirty="0">
              <a:solidFill>
                <a:schemeClr val="accent1"/>
              </a:solidFill>
            </a:endParaRPr>
          </a:p>
          <a:p>
            <a:pPr marL="0" indent="0">
              <a:buNone/>
            </a:pPr>
            <a:endParaRPr lang="uk-UA" dirty="0"/>
          </a:p>
        </p:txBody>
      </p:sp>
      <p:sp>
        <p:nvSpPr>
          <p:cNvPr id="7" name="Прямоугольник 6"/>
          <p:cNvSpPr/>
          <p:nvPr/>
        </p:nvSpPr>
        <p:spPr>
          <a:xfrm>
            <a:off x="1985555" y="166496"/>
            <a:ext cx="9448691" cy="1015663"/>
          </a:xfrm>
          <a:prstGeom prst="rect">
            <a:avLst/>
          </a:prstGeom>
        </p:spPr>
        <p:txBody>
          <a:bodyPr wrap="square">
            <a:spAutoFit/>
          </a:bodyPr>
          <a:lstStyle/>
          <a:p>
            <a:r>
              <a:rPr lang="uk-UA" sz="6000" b="1" dirty="0">
                <a:effectLst>
                  <a:outerShdw blurRad="38100" dist="38100" dir="2700000" algn="tl">
                    <a:srgbClr val="000000">
                      <a:alpha val="43137"/>
                    </a:srgbClr>
                  </a:outerShdw>
                </a:effectLst>
              </a:rPr>
              <a:t>Нормативно-правова база</a:t>
            </a:r>
            <a:endParaRPr lang="ru-RU" sz="6000" dirty="0"/>
          </a:p>
        </p:txBody>
      </p:sp>
      <p:sp>
        <p:nvSpPr>
          <p:cNvPr id="8" name="Прямоугольник 7"/>
          <p:cNvSpPr/>
          <p:nvPr/>
        </p:nvSpPr>
        <p:spPr>
          <a:xfrm>
            <a:off x="1449977" y="2834639"/>
            <a:ext cx="10437224" cy="2308324"/>
          </a:xfrm>
          <a:prstGeom prst="rect">
            <a:avLst/>
          </a:prstGeom>
        </p:spPr>
        <p:txBody>
          <a:bodyPr wrap="square">
            <a:spAutoFit/>
          </a:bodyPr>
          <a:lstStyle/>
          <a:p>
            <a:pPr algn="ctr">
              <a:buNone/>
            </a:pPr>
            <a:r>
              <a:rPr lang="uk-UA" sz="2400" dirty="0"/>
              <a:t>Постанова Кабінету Міністрів України</a:t>
            </a:r>
            <a:r>
              <a:rPr lang="uk-UA" sz="2400" b="1" dirty="0"/>
              <a:t> </a:t>
            </a:r>
            <a:r>
              <a:rPr lang="uk-UA" sz="2400" b="1" i="1" dirty="0"/>
              <a:t>«Про запобігання поширенню на території України </a:t>
            </a:r>
            <a:r>
              <a:rPr lang="uk-UA" sz="2400" b="1" i="1" dirty="0" err="1"/>
              <a:t>коронавірусу</a:t>
            </a:r>
            <a:r>
              <a:rPr lang="uk-UA" sz="2400" b="1" i="1" dirty="0"/>
              <a:t> COVID-19» </a:t>
            </a:r>
            <a:r>
              <a:rPr lang="uk-UA" sz="2400" b="1" dirty="0"/>
              <a:t>від 11 березня 2020 № 211 (зі змінами, внесеними Постановою КМУ№ 215 від 16 та 25 березня 2020 р.)</a:t>
            </a:r>
          </a:p>
          <a:p>
            <a:pPr algn="ctr"/>
            <a:r>
              <a:rPr lang="ru-RU" sz="2400" b="1" dirty="0">
                <a:solidFill>
                  <a:schemeClr val="accent1"/>
                </a:solidFill>
              </a:rPr>
              <a:t>  </a:t>
            </a:r>
          </a:p>
          <a:p>
            <a:pPr algn="ctr"/>
            <a:r>
              <a:rPr lang="ru-RU" sz="2400" b="1" dirty="0">
                <a:solidFill>
                  <a:schemeClr val="accent1"/>
                </a:solidFill>
              </a:rPr>
              <a:t> </a:t>
            </a:r>
            <a:r>
              <a:rPr lang="ru-RU" sz="2400" b="1" dirty="0" err="1">
                <a:solidFill>
                  <a:schemeClr val="accent1"/>
                </a:solidFill>
              </a:rPr>
              <a:t>Установити</a:t>
            </a:r>
            <a:r>
              <a:rPr lang="ru-RU" sz="2400" b="1" dirty="0">
                <a:solidFill>
                  <a:schemeClr val="accent1"/>
                </a:solidFill>
              </a:rPr>
              <a:t> з 12 </a:t>
            </a:r>
            <a:r>
              <a:rPr lang="ru-RU" sz="2400" b="1" dirty="0" err="1">
                <a:solidFill>
                  <a:schemeClr val="accent1"/>
                </a:solidFill>
              </a:rPr>
              <a:t>березня</a:t>
            </a:r>
            <a:r>
              <a:rPr lang="ru-RU" sz="2400" b="1" dirty="0">
                <a:solidFill>
                  <a:schemeClr val="accent1"/>
                </a:solidFill>
              </a:rPr>
              <a:t> 2020 року до 03 </a:t>
            </a:r>
            <a:r>
              <a:rPr lang="ru-RU" sz="2400" b="1" dirty="0" err="1">
                <a:solidFill>
                  <a:schemeClr val="accent1"/>
                </a:solidFill>
              </a:rPr>
              <a:t>квітня</a:t>
            </a:r>
            <a:r>
              <a:rPr lang="ru-RU" sz="2400" b="1" dirty="0">
                <a:solidFill>
                  <a:schemeClr val="accent1"/>
                </a:solidFill>
              </a:rPr>
              <a:t> 2020 року на </a:t>
            </a:r>
            <a:r>
              <a:rPr lang="ru-RU" sz="2400" b="1" dirty="0" err="1">
                <a:solidFill>
                  <a:schemeClr val="accent1"/>
                </a:solidFill>
              </a:rPr>
              <a:t>усій</a:t>
            </a:r>
            <a:r>
              <a:rPr lang="ru-RU" sz="2400" b="1" dirty="0">
                <a:solidFill>
                  <a:schemeClr val="accent1"/>
                </a:solidFill>
              </a:rPr>
              <a:t> </a:t>
            </a:r>
            <a:r>
              <a:rPr lang="ru-RU" sz="2400" b="1" dirty="0" err="1">
                <a:solidFill>
                  <a:schemeClr val="accent1"/>
                </a:solidFill>
              </a:rPr>
              <a:t>території</a:t>
            </a:r>
            <a:r>
              <a:rPr lang="ru-RU" sz="2400" b="1" dirty="0">
                <a:solidFill>
                  <a:schemeClr val="accent1"/>
                </a:solidFill>
              </a:rPr>
              <a:t> </a:t>
            </a:r>
            <a:r>
              <a:rPr lang="ru-RU" sz="2400" b="1" dirty="0" err="1">
                <a:solidFill>
                  <a:schemeClr val="accent1"/>
                </a:solidFill>
              </a:rPr>
              <a:t>України</a:t>
            </a:r>
            <a:r>
              <a:rPr lang="ru-RU" sz="2400" b="1" dirty="0">
                <a:solidFill>
                  <a:schemeClr val="accent1"/>
                </a:solidFill>
              </a:rPr>
              <a:t> карантин (</a:t>
            </a:r>
            <a:r>
              <a:rPr lang="ru-RU" sz="2400" b="1" dirty="0" err="1">
                <a:solidFill>
                  <a:schemeClr val="accent1"/>
                </a:solidFill>
              </a:rPr>
              <a:t>продовжено</a:t>
            </a:r>
            <a:r>
              <a:rPr lang="ru-RU" sz="2400" b="1" dirty="0">
                <a:solidFill>
                  <a:schemeClr val="accent1"/>
                </a:solidFill>
              </a:rPr>
              <a:t> до 24.04.2020).</a:t>
            </a:r>
            <a:r>
              <a:rPr lang="uk-UA" sz="2400" b="1" dirty="0">
                <a:solidFill>
                  <a:schemeClr val="accent1"/>
                </a:solidFill>
              </a:rPr>
              <a:t> </a:t>
            </a:r>
            <a:r>
              <a:rPr lang="en-US" sz="2400" b="1" dirty="0">
                <a:solidFill>
                  <a:schemeClr val="accent1"/>
                </a:solidFill>
              </a:rPr>
              <a:t>Covid-19 </a:t>
            </a:r>
            <a:r>
              <a:rPr lang="uk-UA" sz="2400" b="1" dirty="0">
                <a:solidFill>
                  <a:schemeClr val="accent1"/>
                </a:solidFill>
              </a:rPr>
              <a:t>  </a:t>
            </a:r>
          </a:p>
        </p:txBody>
      </p:sp>
      <p:sp>
        <p:nvSpPr>
          <p:cNvPr id="9" name="Прямоугольник 8">
            <a:extLst>
              <a:ext uri="{FF2B5EF4-FFF2-40B4-BE49-F238E27FC236}">
                <a16:creationId xmlns:a16="http://schemas.microsoft.com/office/drawing/2014/main" id="{2DA55DFC-EAD8-4522-91A8-9DB811C92301}"/>
              </a:ext>
            </a:extLst>
          </p:cNvPr>
          <p:cNvSpPr/>
          <p:nvPr/>
        </p:nvSpPr>
        <p:spPr>
          <a:xfrm>
            <a:off x="1484757" y="2729613"/>
            <a:ext cx="10450286" cy="2795451"/>
          </a:xfrm>
          <a:prstGeom prst="rect">
            <a:avLst/>
          </a:prstGeom>
          <a:noFill/>
          <a:ln w="57150" cmpd="thinThick">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975954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FB91C88-C1D0-4A35-A2EE-625E8AEBE04C}"/>
              </a:ext>
            </a:extLst>
          </p:cNvPr>
          <p:cNvSpPr/>
          <p:nvPr/>
        </p:nvSpPr>
        <p:spPr>
          <a:xfrm>
            <a:off x="6709144" y="429410"/>
            <a:ext cx="5157736" cy="6001643"/>
          </a:xfrm>
          <a:prstGeom prst="rect">
            <a:avLst/>
          </a:prstGeom>
        </p:spPr>
        <p:txBody>
          <a:bodyPr wrap="square">
            <a:spAutoFit/>
          </a:bodyPr>
          <a:lstStyle/>
          <a:p>
            <a:pPr indent="449580" algn="just">
              <a:spcAft>
                <a:spcPts val="0"/>
              </a:spcAft>
            </a:pPr>
            <a:r>
              <a:rPr lang="uk-UA" sz="2400" b="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УВАГА!!!</a:t>
            </a:r>
          </a:p>
          <a:p>
            <a:pPr indent="449580" algn="just">
              <a:spcAft>
                <a:spcPts val="0"/>
              </a:spcAf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Запровадження неповного робочого часу відповідно до статті 32 КЗпП України - </a:t>
            </a:r>
            <a:r>
              <a:rPr lang="uk-UA"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 зміна істотних умов праці</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тому його запровадження потребує завчасного попередження працівників </a:t>
            </a:r>
            <a:r>
              <a:rPr lang="uk-UA"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менше ніж за два місяці</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449580" algn="just">
              <a:spcAft>
                <a:spcPts val="0"/>
              </a:spcAf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Якщо ж неповний робочий час встановлюється за бажанням працівника, то попередження працівника </a:t>
            </a:r>
            <a:r>
              <a:rPr lang="uk-UA"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два місяці не вимагається</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неповний робочий час </a:t>
            </a:r>
            <a:r>
              <a:rPr lang="uk-UA" sz="2400"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може бути запроваджений з будь-якого моменту за заявою працівника</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449580" algn="just">
              <a:spcAft>
                <a:spcPts val="0"/>
              </a:spcAft>
            </a:pP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Картинки по запросу &quot;неповний робочий час&quot;">
            <a:extLst>
              <a:ext uri="{FF2B5EF4-FFF2-40B4-BE49-F238E27FC236}">
                <a16:creationId xmlns:a16="http://schemas.microsoft.com/office/drawing/2014/main" id="{A786FB4E-C3BC-4098-B54F-84C842AE1D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9671" y="429409"/>
            <a:ext cx="4579369" cy="30529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B94BED85-E506-4711-BC15-576CEE7675D0}"/>
              </a:ext>
            </a:extLst>
          </p:cNvPr>
          <p:cNvSpPr/>
          <p:nvPr/>
        </p:nvSpPr>
        <p:spPr>
          <a:xfrm>
            <a:off x="6603999" y="429409"/>
            <a:ext cx="5451859" cy="5999181"/>
          </a:xfrm>
          <a:prstGeom prst="rect">
            <a:avLst/>
          </a:prstGeom>
          <a:noFill/>
          <a:ln w="57150" cmpd="thinThick">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148" name="Picture 4" descr="Картинки по запросу &quot;неповний робочий час&quot;">
            <a:extLst>
              <a:ext uri="{FF2B5EF4-FFF2-40B4-BE49-F238E27FC236}">
                <a16:creationId xmlns:a16="http://schemas.microsoft.com/office/drawing/2014/main" id="{A6948DD9-246E-4DE5-AA2C-B4B7DDD866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511" y="3755569"/>
            <a:ext cx="4579369" cy="27006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90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6EA0F630-0A69-4CC8-A39A-9A6E595C357B}"/>
              </a:ext>
            </a:extLst>
          </p:cNvPr>
          <p:cNvGraphicFramePr/>
          <p:nvPr>
            <p:extLst>
              <p:ext uri="{D42A27DB-BD31-4B8C-83A1-F6EECF244321}">
                <p14:modId xmlns:p14="http://schemas.microsoft.com/office/powerpoint/2010/main" val="2393711491"/>
              </p:ext>
            </p:extLst>
          </p:nvPr>
        </p:nvGraphicFramePr>
        <p:xfrm>
          <a:off x="1826438" y="614125"/>
          <a:ext cx="10070922" cy="563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77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1062894-F597-4486-B54D-CEA2ACA48658}"/>
              </a:ext>
            </a:extLst>
          </p:cNvPr>
          <p:cNvSpPr/>
          <p:nvPr/>
        </p:nvSpPr>
        <p:spPr>
          <a:xfrm>
            <a:off x="1852126" y="327503"/>
            <a:ext cx="9558668" cy="1569660"/>
          </a:xfrm>
          <a:prstGeom prst="rect">
            <a:avLst/>
          </a:prstGeom>
        </p:spPr>
        <p:txBody>
          <a:bodyPr wrap="square">
            <a:spAutoFit/>
          </a:bodyPr>
          <a:lstStyle/>
          <a:p>
            <a:pPr algn="ctr">
              <a:spcAft>
                <a:spcPts val="0"/>
              </a:spcAft>
            </a:pPr>
            <a:r>
              <a:rPr lang="uk-UA"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ЗАПРОВАДЖЕННЯ РОБОТИ ЗМІНАМИ</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uk-UA"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t>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uk-UA"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3427164808"/>
              </p:ext>
            </p:extLst>
          </p:nvPr>
        </p:nvGraphicFramePr>
        <p:xfrm>
          <a:off x="1584411" y="1458096"/>
          <a:ext cx="10094098" cy="533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9016" y="2001794"/>
            <a:ext cx="3435178" cy="3020015"/>
          </a:xfrm>
          <a:prstGeom prst="rect">
            <a:avLst/>
          </a:prstGeom>
        </p:spPr>
      </p:pic>
      <p:sp>
        <p:nvSpPr>
          <p:cNvPr id="8" name="TextBox 7"/>
          <p:cNvSpPr txBox="1"/>
          <p:nvPr/>
        </p:nvSpPr>
        <p:spPr>
          <a:xfrm>
            <a:off x="7315200" y="1796901"/>
            <a:ext cx="4095594" cy="4832092"/>
          </a:xfrm>
          <a:prstGeom prst="rect">
            <a:avLst/>
          </a:prstGeom>
          <a:noFill/>
        </p:spPr>
        <p:txBody>
          <a:bodyPr wrap="square" rtlCol="0">
            <a:spAutoFit/>
          </a:bodyPr>
          <a:lstStyle/>
          <a:p>
            <a:pPr algn="just">
              <a:spcAft>
                <a:spcPts val="0"/>
              </a:spcAf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 </a:t>
            </a:r>
            <a:r>
              <a:rPr lang="uk-UA"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бажанням працівників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a:t>
            </a:r>
            <a:r>
              <a:rPr lang="uk-UA"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можливості виробничих процесів</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a:t>
            </a:r>
            <a:r>
              <a:rPr lang="uk-UA"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згодою роботодавця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може бути </a:t>
            </a:r>
            <a:r>
              <a:rPr lang="uk-UA"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запроваджена робота </a:t>
            </a:r>
            <a:r>
              <a:rPr lang="uk-UA"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змінами</a:t>
            </a:r>
            <a:r>
              <a:rPr lang="uk-UA"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яка відрізняється від звичайного режиму роботи.</a:t>
            </a:r>
          </a:p>
          <a:p>
            <a:pPr algn="just">
              <a:spcAft>
                <a:spcPts val="0"/>
              </a:spcAf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 і у попередньому випадку, оплата проводиться за фактично виконану роботу (відпрацьований час). </a:t>
            </a:r>
          </a:p>
          <a:p>
            <a:endParaRPr lang="ru-RU" sz="2000" dirty="0"/>
          </a:p>
        </p:txBody>
      </p:sp>
    </p:spTree>
    <p:extLst>
      <p:ext uri="{BB962C8B-B14F-4D97-AF65-F5344CB8AC3E}">
        <p14:creationId xmlns:p14="http://schemas.microsoft.com/office/powerpoint/2010/main" val="3422644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894261610"/>
              </p:ext>
            </p:extLst>
          </p:nvPr>
        </p:nvGraphicFramePr>
        <p:xfrm>
          <a:off x="2018271" y="486032"/>
          <a:ext cx="10116064" cy="5659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clrChange>
              <a:clrFrom>
                <a:srgbClr val="C2D7D8"/>
              </a:clrFrom>
              <a:clrTo>
                <a:srgbClr val="C2D7D8">
                  <a:alpha val="0"/>
                </a:srgbClr>
              </a:clrTo>
            </a:clrChange>
            <a:extLst>
              <a:ext uri="{28A0092B-C50C-407E-A947-70E740481C1C}">
                <a14:useLocalDpi xmlns:a14="http://schemas.microsoft.com/office/drawing/2010/main" val="0"/>
              </a:ext>
            </a:extLst>
          </a:blip>
          <a:stretch>
            <a:fillRect/>
          </a:stretch>
        </p:blipFill>
        <p:spPr>
          <a:xfrm>
            <a:off x="2578585" y="700216"/>
            <a:ext cx="2975508" cy="2125363"/>
          </a:xfrm>
          <a:prstGeom prst="rect">
            <a:avLst/>
          </a:prstGeom>
        </p:spPr>
      </p:pic>
      <p:pic>
        <p:nvPicPr>
          <p:cNvPr id="9" name="Рисунок 8"/>
          <p:cNvPicPr>
            <a:picLocks noChangeAspect="1"/>
          </p:cNvPicPr>
          <p:nvPr/>
        </p:nvPicPr>
        <p:blipFill>
          <a:blip r:embed="rId8" cstate="hqprint">
            <a:clrChange>
              <a:clrFrom>
                <a:srgbClr val="92E2E1"/>
              </a:clrFrom>
              <a:clrTo>
                <a:srgbClr val="92E2E1">
                  <a:alpha val="0"/>
                </a:srgbClr>
              </a:clrTo>
            </a:clrChange>
            <a:extLst>
              <a:ext uri="{28A0092B-C50C-407E-A947-70E740481C1C}">
                <a14:useLocalDpi xmlns:a14="http://schemas.microsoft.com/office/drawing/2010/main" val="0"/>
              </a:ext>
            </a:extLst>
          </a:blip>
          <a:stretch>
            <a:fillRect/>
          </a:stretch>
        </p:blipFill>
        <p:spPr>
          <a:xfrm>
            <a:off x="8670024" y="3558746"/>
            <a:ext cx="2731022" cy="2512540"/>
          </a:xfrm>
          <a:prstGeom prst="rect">
            <a:avLst/>
          </a:prstGeom>
        </p:spPr>
      </p:pic>
    </p:spTree>
    <p:extLst>
      <p:ext uri="{BB962C8B-B14F-4D97-AF65-F5344CB8AC3E}">
        <p14:creationId xmlns:p14="http://schemas.microsoft.com/office/powerpoint/2010/main" val="700989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3A19618-AA66-4C7A-813D-4B5FC8CDC96E}"/>
              </a:ext>
            </a:extLst>
          </p:cNvPr>
          <p:cNvSpPr/>
          <p:nvPr/>
        </p:nvSpPr>
        <p:spPr>
          <a:xfrm>
            <a:off x="1754372" y="370505"/>
            <a:ext cx="9994605" cy="461665"/>
          </a:xfrm>
          <a:prstGeom prst="rect">
            <a:avLst/>
          </a:prstGeom>
        </p:spPr>
        <p:txBody>
          <a:bodyPr wrap="square">
            <a:spAutoFit/>
          </a:bodyPr>
          <a:lstStyle/>
          <a:p>
            <a:pPr algn="ctr"/>
            <a:r>
              <a:rPr lang="uk-UA" sz="2400" b="1" dirty="0">
                <a:solidFill>
                  <a:srgbClr val="000000"/>
                </a:solidFill>
                <a:latin typeface="Times New Roman" panose="02020603050405020304" pitchFamily="18" charset="0"/>
                <a:ea typeface="Times New Roman" panose="02020603050405020304" pitchFamily="18" charset="0"/>
              </a:rPr>
              <a:t>5. ЗАПРОВАДЖЕННЯ ДИСТАНЦІЙНОЇ АБО НАДОМНОЇ РОБОТИ</a:t>
            </a:r>
          </a:p>
        </p:txBody>
      </p:sp>
      <p:sp>
        <p:nvSpPr>
          <p:cNvPr id="4" name="TextBox 3"/>
          <p:cNvSpPr txBox="1"/>
          <p:nvPr/>
        </p:nvSpPr>
        <p:spPr>
          <a:xfrm>
            <a:off x="1754372" y="1003755"/>
            <a:ext cx="5562360" cy="2800767"/>
          </a:xfrm>
          <a:prstGeom prst="rect">
            <a:avLst/>
          </a:prstGeom>
          <a:ln>
            <a:solidFill>
              <a:schemeClr val="bg1">
                <a:lumMod val="85000"/>
              </a:schemeClr>
            </a:solidFill>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ü"/>
            </a:pPr>
            <a:r>
              <a:rPr lang="uk-UA" sz="2000" dirty="0">
                <a:solidFill>
                  <a:srgbClr val="000000"/>
                </a:solidFill>
                <a:latin typeface="Times New Roman" panose="02020603050405020304" pitchFamily="18" charset="0"/>
                <a:ea typeface="Times New Roman" panose="02020603050405020304" pitchFamily="18" charset="0"/>
              </a:rPr>
              <a:t>Сьогодні питання дистанційної або надомної праці чинним законодавством практично не урегульовано</a:t>
            </a:r>
          </a:p>
          <a:p>
            <a:pPr marL="285750" indent="-285750" algn="just">
              <a:buFont typeface="Wingdings" panose="05000000000000000000" pitchFamily="2" charset="2"/>
              <a:buChar char="ü"/>
            </a:pPr>
            <a:endParaRPr lang="uk-UA" sz="2000" dirty="0">
              <a:solidFill>
                <a:srgbClr val="00000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ü"/>
            </a:pPr>
            <a:r>
              <a:rPr lang="uk-UA" sz="2000" dirty="0">
                <a:solidFill>
                  <a:srgbClr val="000000"/>
                </a:solidFill>
                <a:latin typeface="Times New Roman" panose="02020603050405020304" pitchFamily="18" charset="0"/>
                <a:ea typeface="Times New Roman" panose="02020603050405020304" pitchFamily="18" charset="0"/>
              </a:rPr>
              <a:t> </a:t>
            </a:r>
            <a:r>
              <a:rPr lang="uk-UA" sz="2000" b="1" dirty="0">
                <a:solidFill>
                  <a:srgbClr val="FF0000"/>
                </a:solidFill>
                <a:latin typeface="Times New Roman" panose="02020603050405020304" pitchFamily="18" charset="0"/>
                <a:ea typeface="Times New Roman" panose="02020603050405020304" pitchFamily="18" charset="0"/>
              </a:rPr>
              <a:t>АЛЕ</a:t>
            </a:r>
            <a:r>
              <a:rPr lang="uk-UA" sz="2000" dirty="0">
                <a:solidFill>
                  <a:srgbClr val="000000"/>
                </a:solidFill>
                <a:latin typeface="Times New Roman" panose="02020603050405020304" pitchFamily="18" charset="0"/>
                <a:ea typeface="Times New Roman" panose="02020603050405020304" pitchFamily="18" charset="0"/>
              </a:rPr>
              <a:t> є </a:t>
            </a:r>
            <a:r>
              <a:rPr lang="uk-UA" sz="2000" b="1" u="sng" dirty="0">
                <a:solidFill>
                  <a:srgbClr val="000000"/>
                </a:solidFill>
                <a:latin typeface="Times New Roman" panose="02020603050405020304" pitchFamily="18" charset="0"/>
                <a:ea typeface="Times New Roman" panose="02020603050405020304" pitchFamily="18" charset="0"/>
              </a:rPr>
              <a:t>Положення про умови праці надомників</a:t>
            </a:r>
            <a:r>
              <a:rPr lang="uk-UA" sz="2000" dirty="0">
                <a:solidFill>
                  <a:srgbClr val="000000"/>
                </a:solidFill>
                <a:latin typeface="Times New Roman" panose="02020603050405020304" pitchFamily="18" charset="0"/>
                <a:ea typeface="Times New Roman" panose="02020603050405020304" pitchFamily="18" charset="0"/>
              </a:rPr>
              <a:t>, затвердженим постановою Держкомпраці від 29.09.1981 № 275/17-99: </a:t>
            </a:r>
          </a:p>
          <a:p>
            <a:pPr algn="just"/>
            <a:r>
              <a:rPr lang="uk-UA" dirty="0">
                <a:solidFill>
                  <a:srgbClr val="000000"/>
                </a:solidFill>
                <a:latin typeface="Times New Roman" panose="02020603050405020304" pitchFamily="18" charset="0"/>
                <a:ea typeface="Times New Roman" panose="02020603050405020304" pitchFamily="18" charset="0"/>
              </a:rPr>
              <a:t>	</a:t>
            </a:r>
            <a:endParaRPr lang="uk-UA" i="1" dirty="0"/>
          </a:p>
          <a:p>
            <a:endParaRPr lang="ru-RU" dirty="0"/>
          </a:p>
        </p:txBody>
      </p:sp>
      <p:sp>
        <p:nvSpPr>
          <p:cNvPr id="7" name="Прямоугольник 6"/>
          <p:cNvSpPr/>
          <p:nvPr/>
        </p:nvSpPr>
        <p:spPr>
          <a:xfrm>
            <a:off x="1754372" y="3753068"/>
            <a:ext cx="6258173" cy="2246769"/>
          </a:xfrm>
          <a:prstGeom prst="rect">
            <a:avLst/>
          </a:prstGeom>
          <a:ln>
            <a:solidFill>
              <a:schemeClr val="bg1">
                <a:lumMod val="75000"/>
              </a:schemeClr>
            </a:solid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sz="2000" b="1" dirty="0">
                <a:solidFill>
                  <a:srgbClr val="FF0000"/>
                </a:solidFill>
                <a:effectLst>
                  <a:outerShdw blurRad="38100" dist="38100" dir="2700000" algn="tl">
                    <a:srgbClr val="000000">
                      <a:alpha val="43137"/>
                    </a:srgbClr>
                  </a:outerShdw>
                </a:effectLst>
              </a:rPr>
              <a:t>НАДОМНИКИ</a:t>
            </a:r>
            <a:r>
              <a:rPr lang="uk-UA" sz="2000" dirty="0"/>
              <a:t> - особи, які уклали трудовий договір з підприємством про виконання роботи вдома особисто з матеріалів і з використанням знарядь та засобів праці, виділених роботодавцем </a:t>
            </a:r>
            <a:r>
              <a:rPr lang="uk-UA" sz="2000" u="sng" dirty="0"/>
              <a:t>або придбаних за рахунок його коштів</a:t>
            </a:r>
            <a:r>
              <a:rPr lang="uk-UA" sz="2000" dirty="0"/>
              <a:t>, а також із власних матеріалів та з використанням особистих механізмів й інструментів із дозволу керівництва.</a:t>
            </a:r>
          </a:p>
        </p:txBody>
      </p:sp>
      <p:pic>
        <p:nvPicPr>
          <p:cNvPr id="10" name="Рисунок 9"/>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057096" y="2421924"/>
            <a:ext cx="3766022" cy="2662288"/>
          </a:xfrm>
          <a:prstGeom prst="rect">
            <a:avLst/>
          </a:prstGeom>
          <a:ln>
            <a:solidFill>
              <a:schemeClr val="tx2">
                <a:lumMod val="50000"/>
                <a:lumOff val="50000"/>
              </a:schemeClr>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278765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0941" y="616688"/>
            <a:ext cx="8768726" cy="1200329"/>
          </a:xfrm>
          <a:prstGeom prst="rect">
            <a:avLst/>
          </a:prstGeom>
        </p:spPr>
        <p:txBody>
          <a:bodyPr wrap="square">
            <a:spAutoFit/>
          </a:bodyPr>
          <a:lstStyle/>
          <a:p>
            <a:pPr algn="just"/>
            <a:r>
              <a:rPr lang="uk-UA" sz="2400" dirty="0">
                <a:solidFill>
                  <a:schemeClr val="tx2">
                    <a:lumMod val="90000"/>
                    <a:lumOff val="10000"/>
                  </a:schemeClr>
                </a:solidFill>
                <a:latin typeface="Times New Roman" panose="02020603050405020304" pitchFamily="18" charset="0"/>
                <a:ea typeface="Times New Roman" panose="02020603050405020304" pitchFamily="18" charset="0"/>
              </a:rPr>
              <a:t>ЯК ВАМ ТАКИЙ ВАРІАНТ РАДЯНСЬКОГО </a:t>
            </a:r>
            <a:r>
              <a:rPr lang="en-US" sz="2400" b="1" dirty="0">
                <a:solidFill>
                  <a:srgbClr val="FF5050"/>
                </a:solidFill>
                <a:latin typeface="Times New Roman" panose="02020603050405020304" pitchFamily="18" charset="0"/>
                <a:ea typeface="Times New Roman" panose="02020603050405020304" pitchFamily="18" charset="0"/>
              </a:rPr>
              <a:t>FREELANCER</a:t>
            </a:r>
            <a:r>
              <a:rPr lang="uk-UA" sz="2400" dirty="0">
                <a:solidFill>
                  <a:srgbClr val="FF5050"/>
                </a:solidFill>
                <a:latin typeface="Times New Roman" panose="02020603050405020304" pitchFamily="18" charset="0"/>
                <a:ea typeface="Times New Roman" panose="02020603050405020304" pitchFamily="18" charset="0"/>
                <a:sym typeface="Wingdings" panose="05000000000000000000" pitchFamily="2" charset="2"/>
              </a:rPr>
              <a:t>?</a:t>
            </a:r>
          </a:p>
          <a:p>
            <a:pPr algn="just"/>
            <a:endParaRPr lang="uk-UA" sz="2400" dirty="0">
              <a:solidFill>
                <a:srgbClr val="000000"/>
              </a:solidFill>
              <a:latin typeface="Times New Roman" panose="02020603050405020304" pitchFamily="18" charset="0"/>
              <a:ea typeface="Times New Roman" panose="02020603050405020304" pitchFamily="18" charset="0"/>
            </a:endParaRPr>
          </a:p>
          <a:p>
            <a:pPr algn="just"/>
            <a:r>
              <a:rPr lang="uk-UA" sz="2400" dirty="0">
                <a:solidFill>
                  <a:srgbClr val="000000"/>
                </a:solidFill>
                <a:latin typeface="Times New Roman" panose="02020603050405020304" pitchFamily="18" charset="0"/>
                <a:ea typeface="Times New Roman" panose="02020603050405020304" pitchFamily="18" charset="0"/>
              </a:rPr>
              <a:t>	</a:t>
            </a:r>
            <a:endParaRPr lang="uk-UA" sz="2400" i="1" dirty="0"/>
          </a:p>
        </p:txBody>
      </p:sp>
      <p:sp>
        <p:nvSpPr>
          <p:cNvPr id="5" name="TextBox 4"/>
          <p:cNvSpPr txBox="1"/>
          <p:nvPr/>
        </p:nvSpPr>
        <p:spPr>
          <a:xfrm>
            <a:off x="1482812" y="1771136"/>
            <a:ext cx="4637902" cy="3416320"/>
          </a:xfrm>
          <a:prstGeom prst="rect">
            <a:avLst/>
          </a:prstGeom>
          <a:solidFill>
            <a:srgbClr val="FFCCCC">
              <a:alpha val="50000"/>
            </a:srgbClr>
          </a:solidFill>
          <a:ln>
            <a:solidFill>
              <a:srgbClr val="FFCCCC"/>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endParaRPr lang="uk-UA" dirty="0">
              <a:solidFill>
                <a:srgbClr val="000000"/>
              </a:solidFill>
              <a:latin typeface="Times New Roman" panose="02020603050405020304" pitchFamily="18" charset="0"/>
              <a:ea typeface="Times New Roman" panose="02020603050405020304" pitchFamily="18" charset="0"/>
            </a:endParaRPr>
          </a:p>
          <a:p>
            <a:pPr algn="just"/>
            <a:r>
              <a:rPr lang="uk-UA" b="1" dirty="0">
                <a:solidFill>
                  <a:srgbClr val="000000"/>
                </a:solidFill>
                <a:latin typeface="Times New Roman" panose="02020603050405020304" pitchFamily="18" charset="0"/>
                <a:ea typeface="Times New Roman" panose="02020603050405020304" pitchFamily="18" charset="0"/>
              </a:rPr>
              <a:t>Як правило, працювати дистанційно або вдома мають можливість обмежені категорії працівників (</a:t>
            </a:r>
            <a:r>
              <a:rPr lang="uk-UA" b="1" i="1" dirty="0">
                <a:solidFill>
                  <a:srgbClr val="000000"/>
                </a:solidFill>
                <a:latin typeface="Times New Roman" panose="02020603050405020304" pitchFamily="18" charset="0"/>
                <a:ea typeface="Times New Roman" panose="02020603050405020304" pitchFamily="18" charset="0"/>
              </a:rPr>
              <a:t>спеціалістів і фахівців, робота яких полягає у створенні документів, текстів, звітів, програм за допомогою персональної техніки, окремі категорії робітничих професій по виготовленню продукції, що не вимагає спеціальних умов та обладнання)</a:t>
            </a:r>
          </a:p>
          <a:p>
            <a:pPr algn="just"/>
            <a:endParaRPr lang="uk-UA" i="1" dirty="0"/>
          </a:p>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074" y="1771136"/>
            <a:ext cx="5093473" cy="3316254"/>
          </a:xfrm>
          <a:prstGeom prst="rect">
            <a:avLst/>
          </a:prstGeom>
        </p:spPr>
      </p:pic>
    </p:spTree>
    <p:extLst>
      <p:ext uri="{BB962C8B-B14F-4D97-AF65-F5344CB8AC3E}">
        <p14:creationId xmlns:p14="http://schemas.microsoft.com/office/powerpoint/2010/main" val="172230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0C9D176-E204-4F67-861D-FB35E748A933}"/>
              </a:ext>
            </a:extLst>
          </p:cNvPr>
          <p:cNvSpPr/>
          <p:nvPr/>
        </p:nvSpPr>
        <p:spPr>
          <a:xfrm>
            <a:off x="1424283" y="233133"/>
            <a:ext cx="9654363" cy="2431435"/>
          </a:xfrm>
          <a:prstGeom prst="rect">
            <a:avLst/>
          </a:prstGeom>
        </p:spPr>
        <p:txBody>
          <a:bodyPr wrap="square">
            <a:spAutoFit/>
          </a:bodyPr>
          <a:lstStyle/>
          <a:p>
            <a:pPr indent="449580" algn="ctr">
              <a:spcAft>
                <a:spcPts val="0"/>
              </a:spcAft>
            </a:pPr>
            <a:r>
              <a:rPr lang="uk-UA" sz="2800" b="1" u="sng" dirty="0">
                <a:solidFill>
                  <a:schemeClr val="tx2">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Умови дистанційної чи надомної роботи:</a:t>
            </a:r>
          </a:p>
          <a:p>
            <a:pPr marL="342900" indent="-342900" algn="just">
              <a:spcAft>
                <a:spcPts val="0"/>
              </a:spcAft>
              <a:buFont typeface="Wingdings" panose="05000000000000000000" pitchFamily="2" charset="2"/>
              <a:buChar char="Ø"/>
            </a:pPr>
            <a:endParaRPr lang="uk-UA"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Ø"/>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Запровадження ГНУЧКОГО РЕЖИМУ роботи відповідно </a:t>
            </a:r>
            <a:r>
              <a:rPr lang="uk-UA" sz="2000" b="1" dirty="0">
                <a:latin typeface="Times New Roman" panose="02020603050405020304" pitchFamily="18" charset="0"/>
                <a:cs typeface="Times New Roman" panose="02020603050405020304" pitchFamily="18" charset="0"/>
              </a:rPr>
              <a:t>до Методичних рекомендацій щодо встановлення гнучкого режиму часу, затверджених наказом Міністерства праці та соціальної політики України від 04 жовтня 2006 року № 359</a:t>
            </a:r>
            <a:endParaRPr lang="uk-UA" sz="20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spcAft>
                <a:spcPts val="0"/>
              </a:spcAft>
            </a:pPr>
            <a:endParaRPr lang="uk-UA" sz="2400" b="1" u="sng" dirty="0">
              <a:solidFill>
                <a:schemeClr val="tx2">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 name="Группа 3"/>
          <p:cNvGrpSpPr/>
          <p:nvPr/>
        </p:nvGrpSpPr>
        <p:grpSpPr>
          <a:xfrm>
            <a:off x="2170221" y="2438598"/>
            <a:ext cx="10160002" cy="4029426"/>
            <a:chOff x="2031998" y="1864440"/>
            <a:chExt cx="10160002" cy="4029426"/>
          </a:xfrm>
        </p:grpSpPr>
        <p:sp>
          <p:nvSpPr>
            <p:cNvPr id="5" name="Прямоугольник 4"/>
            <p:cNvSpPr/>
            <p:nvPr/>
          </p:nvSpPr>
          <p:spPr>
            <a:xfrm>
              <a:off x="2031998" y="2154186"/>
              <a:ext cx="10160002" cy="13356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 name="Полилиния 5"/>
            <p:cNvSpPr/>
            <p:nvPr/>
          </p:nvSpPr>
          <p:spPr>
            <a:xfrm>
              <a:off x="2156746" y="1864440"/>
              <a:ext cx="8921900" cy="1564560"/>
            </a:xfrm>
            <a:custGeom>
              <a:avLst/>
              <a:gdLst>
                <a:gd name="connsiteX0" fmla="*/ 0 w 7112001"/>
                <a:gd name="connsiteY0" fmla="*/ 260765 h 1564560"/>
                <a:gd name="connsiteX1" fmla="*/ 260765 w 7112001"/>
                <a:gd name="connsiteY1" fmla="*/ 0 h 1564560"/>
                <a:gd name="connsiteX2" fmla="*/ 6851236 w 7112001"/>
                <a:gd name="connsiteY2" fmla="*/ 0 h 1564560"/>
                <a:gd name="connsiteX3" fmla="*/ 7112001 w 7112001"/>
                <a:gd name="connsiteY3" fmla="*/ 260765 h 1564560"/>
                <a:gd name="connsiteX4" fmla="*/ 7112001 w 7112001"/>
                <a:gd name="connsiteY4" fmla="*/ 1303795 h 1564560"/>
                <a:gd name="connsiteX5" fmla="*/ 6851236 w 7112001"/>
                <a:gd name="connsiteY5" fmla="*/ 1564560 h 1564560"/>
                <a:gd name="connsiteX6" fmla="*/ 260765 w 7112001"/>
                <a:gd name="connsiteY6" fmla="*/ 1564560 h 1564560"/>
                <a:gd name="connsiteX7" fmla="*/ 0 w 7112001"/>
                <a:gd name="connsiteY7" fmla="*/ 1303795 h 1564560"/>
                <a:gd name="connsiteX8" fmla="*/ 0 w 7112001"/>
                <a:gd name="connsiteY8" fmla="*/ 260765 h 156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2001" h="1564560">
                  <a:moveTo>
                    <a:pt x="0" y="260765"/>
                  </a:moveTo>
                  <a:cubicBezTo>
                    <a:pt x="0" y="116748"/>
                    <a:pt x="116748" y="0"/>
                    <a:pt x="260765" y="0"/>
                  </a:cubicBezTo>
                  <a:lnTo>
                    <a:pt x="6851236" y="0"/>
                  </a:lnTo>
                  <a:cubicBezTo>
                    <a:pt x="6995253" y="0"/>
                    <a:pt x="7112001" y="116748"/>
                    <a:pt x="7112001" y="260765"/>
                  </a:cubicBezTo>
                  <a:lnTo>
                    <a:pt x="7112001" y="1303795"/>
                  </a:lnTo>
                  <a:cubicBezTo>
                    <a:pt x="7112001" y="1447812"/>
                    <a:pt x="6995253" y="1564560"/>
                    <a:pt x="6851236" y="1564560"/>
                  </a:cubicBezTo>
                  <a:lnTo>
                    <a:pt x="260765" y="1564560"/>
                  </a:lnTo>
                  <a:cubicBezTo>
                    <a:pt x="116748" y="1564560"/>
                    <a:pt x="0" y="1447812"/>
                    <a:pt x="0" y="1303795"/>
                  </a:cubicBezTo>
                  <a:lnTo>
                    <a:pt x="0" y="260765"/>
                  </a:lnTo>
                  <a:close/>
                </a:path>
              </a:pathLst>
            </a:custGeom>
            <a:solidFill>
              <a:srgbClr val="CC0000">
                <a:alpha val="8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45193" tIns="76376" rIns="345193" bIns="76376" numCol="1" spcCol="1270" anchor="ctr" anchorCtr="0">
              <a:noAutofit/>
            </a:bodyPr>
            <a:lstStyle/>
            <a:p>
              <a:pPr lvl="0" algn="l" defTabSz="711200">
                <a:lnSpc>
                  <a:spcPct val="90000"/>
                </a:lnSpc>
                <a:spcBef>
                  <a:spcPct val="0"/>
                </a:spcBef>
                <a:spcAft>
                  <a:spcPct val="35000"/>
                </a:spcAft>
              </a:pPr>
              <a:r>
                <a:rPr lang="uk-UA" sz="2000" u="sng" kern="1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Робоче місце</a:t>
              </a:r>
              <a:r>
                <a:rPr lang="uk-UA" sz="2000" kern="1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працівника на час карантину визначається не у виробничому, службовому або адміністративному приміщенні роботодавця, а за місцем проживання працівника (іншому місці за вибором працівника) на підставі його особистої заяви. </a:t>
              </a:r>
            </a:p>
          </p:txBody>
        </p:sp>
        <p:sp>
          <p:nvSpPr>
            <p:cNvPr id="7" name="Прямоугольник 6"/>
            <p:cNvSpPr/>
            <p:nvPr/>
          </p:nvSpPr>
          <p:spPr>
            <a:xfrm>
              <a:off x="2031998" y="4558266"/>
              <a:ext cx="10160002" cy="1335600"/>
            </a:xfrm>
            <a:prstGeom prst="rect">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Полилиния 7"/>
            <p:cNvSpPr/>
            <p:nvPr/>
          </p:nvSpPr>
          <p:spPr>
            <a:xfrm>
              <a:off x="2580164" y="3683747"/>
              <a:ext cx="8881734" cy="1564560"/>
            </a:xfrm>
            <a:custGeom>
              <a:avLst/>
              <a:gdLst>
                <a:gd name="connsiteX0" fmla="*/ 0 w 7112001"/>
                <a:gd name="connsiteY0" fmla="*/ 260765 h 1564560"/>
                <a:gd name="connsiteX1" fmla="*/ 260765 w 7112001"/>
                <a:gd name="connsiteY1" fmla="*/ 0 h 1564560"/>
                <a:gd name="connsiteX2" fmla="*/ 6851236 w 7112001"/>
                <a:gd name="connsiteY2" fmla="*/ 0 h 1564560"/>
                <a:gd name="connsiteX3" fmla="*/ 7112001 w 7112001"/>
                <a:gd name="connsiteY3" fmla="*/ 260765 h 1564560"/>
                <a:gd name="connsiteX4" fmla="*/ 7112001 w 7112001"/>
                <a:gd name="connsiteY4" fmla="*/ 1303795 h 1564560"/>
                <a:gd name="connsiteX5" fmla="*/ 6851236 w 7112001"/>
                <a:gd name="connsiteY5" fmla="*/ 1564560 h 1564560"/>
                <a:gd name="connsiteX6" fmla="*/ 260765 w 7112001"/>
                <a:gd name="connsiteY6" fmla="*/ 1564560 h 1564560"/>
                <a:gd name="connsiteX7" fmla="*/ 0 w 7112001"/>
                <a:gd name="connsiteY7" fmla="*/ 1303795 h 1564560"/>
                <a:gd name="connsiteX8" fmla="*/ 0 w 7112001"/>
                <a:gd name="connsiteY8" fmla="*/ 260765 h 156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2001" h="1564560">
                  <a:moveTo>
                    <a:pt x="0" y="260765"/>
                  </a:moveTo>
                  <a:cubicBezTo>
                    <a:pt x="0" y="116748"/>
                    <a:pt x="116748" y="0"/>
                    <a:pt x="260765" y="0"/>
                  </a:cubicBezTo>
                  <a:lnTo>
                    <a:pt x="6851236" y="0"/>
                  </a:lnTo>
                  <a:cubicBezTo>
                    <a:pt x="6995253" y="0"/>
                    <a:pt x="7112001" y="116748"/>
                    <a:pt x="7112001" y="260765"/>
                  </a:cubicBezTo>
                  <a:lnTo>
                    <a:pt x="7112001" y="1303795"/>
                  </a:lnTo>
                  <a:cubicBezTo>
                    <a:pt x="7112001" y="1447812"/>
                    <a:pt x="6995253" y="1564560"/>
                    <a:pt x="6851236" y="1564560"/>
                  </a:cubicBezTo>
                  <a:lnTo>
                    <a:pt x="260765" y="1564560"/>
                  </a:lnTo>
                  <a:cubicBezTo>
                    <a:pt x="116748" y="1564560"/>
                    <a:pt x="0" y="1447812"/>
                    <a:pt x="0" y="1303795"/>
                  </a:cubicBezTo>
                  <a:lnTo>
                    <a:pt x="0" y="260765"/>
                  </a:lnTo>
                  <a:close/>
                </a:path>
              </a:pathLst>
            </a:custGeom>
            <a:solidFill>
              <a:srgbClr val="CC0000">
                <a:alpha val="80000"/>
              </a:srgbClr>
            </a:solidFill>
            <a:ln>
              <a:solidFill>
                <a:srgbClr val="FF5050">
                  <a:alpha val="65098"/>
                </a:srgbClr>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45193" tIns="76376" rIns="345193" bIns="76376" numCol="1" spcCol="1270" anchor="ctr" anchorCtr="0">
              <a:noAutofit/>
            </a:bodyPr>
            <a:lstStyle/>
            <a:p>
              <a:pPr lvl="0" algn="just" defTabSz="711200">
                <a:lnSpc>
                  <a:spcPct val="90000"/>
                </a:lnSpc>
                <a:spcBef>
                  <a:spcPct val="0"/>
                </a:spcBef>
                <a:spcAft>
                  <a:spcPct val="35000"/>
                </a:spcAft>
              </a:pPr>
              <a:r>
                <a:rPr lang="uk-UA" sz="2000" kern="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При такому режимі роботи працівник зобов’язаний упродовж всієї тривалості робочого часу виконувати роботу, доручену роботодавцем, та перебувати під контролем роботодавця за допомогою сучасної техніки (телефон, інтернет, інші засоби зв’язку). </a:t>
              </a:r>
              <a:endParaRPr lang="uk-UA"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4021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D5DF5353-B2A1-4767-8320-4F901409AE53}"/>
              </a:ext>
            </a:extLst>
          </p:cNvPr>
          <p:cNvSpPr/>
          <p:nvPr/>
        </p:nvSpPr>
        <p:spPr>
          <a:xfrm>
            <a:off x="2902688" y="244549"/>
            <a:ext cx="6868634" cy="954107"/>
          </a:xfrm>
          <a:prstGeom prst="rect">
            <a:avLst/>
          </a:prstGeom>
        </p:spPr>
        <p:txBody>
          <a:bodyPr wrap="square">
            <a:spAutoFit/>
          </a:bodyPr>
          <a:lstStyle/>
          <a:p>
            <a:pPr indent="449580" algn="just">
              <a:spcAft>
                <a:spcPts val="0"/>
              </a:spcAft>
            </a:pPr>
            <a:r>
              <a:rPr lang="uk-UA"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 ВВЕДЕННЯ ПРОСТОЮ</a:t>
            </a:r>
          </a:p>
          <a:p>
            <a:pPr indent="449580" algn="just">
              <a:spcAft>
                <a:spcPts val="0"/>
              </a:spcAft>
            </a:pPr>
            <a:r>
              <a:rPr lang="uk-UA"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вимушене призупинення роботи</a:t>
            </a:r>
          </a:p>
        </p:txBody>
      </p:sp>
      <p:sp>
        <p:nvSpPr>
          <p:cNvPr id="4" name="TextBox 3"/>
          <p:cNvSpPr txBox="1"/>
          <p:nvPr/>
        </p:nvSpPr>
        <p:spPr>
          <a:xfrm>
            <a:off x="6656173" y="1515761"/>
            <a:ext cx="5237903" cy="4524315"/>
          </a:xfrm>
          <a:prstGeom prst="rect">
            <a:avLst/>
          </a:prstGeom>
          <a:ln>
            <a:solidFill>
              <a:srgbClr val="DDDDDD"/>
            </a:solidFill>
          </a:ln>
        </p:spPr>
        <p:style>
          <a:lnRef idx="0">
            <a:scrgbClr r="0" g="0" b="0"/>
          </a:lnRef>
          <a:fillRef idx="1002">
            <a:schemeClr val="lt1"/>
          </a:fillRef>
          <a:effectRef idx="0">
            <a:scrgbClr r="0" g="0" b="0"/>
          </a:effectRef>
          <a:fontRef idx="major"/>
        </p:style>
        <p:txBody>
          <a:bodyPr wrap="square" rtlCol="0">
            <a:spAutoFit/>
          </a:bodyPr>
          <a:lstStyle/>
          <a:p>
            <a:pPr indent="449580"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разі, якщо неможлива реалізація вище запропонованих рішень, роботодавець може запровадити простій. </a:t>
            </a:r>
          </a:p>
          <a:p>
            <a:pPr indent="449580" algn="just">
              <a:spcAft>
                <a:spcPts val="0"/>
              </a:spcAft>
            </a:pPr>
            <a:r>
              <a:rPr lang="uk-UA"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Простій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це зупинення роботи, викликане відсутністю організаційних або технічних умов, необхідних для виконання роботи, невідворотною силою або іншими обставинами. Час простою не з вини працівника оплачується з розрахунку </a:t>
            </a:r>
            <a:r>
              <a:rPr lang="uk-UA"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нижче від </a:t>
            </a:r>
            <a:r>
              <a:rPr lang="uk-UA"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двох третин </a:t>
            </a:r>
            <a:r>
              <a:rPr lang="uk-UA"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тарифної ставки встановленого працівникові розряду (окладу).</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449580"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Запровадження простою </a:t>
            </a:r>
            <a:r>
              <a:rPr lang="uk-UA"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вимагає згоди працівника. </a:t>
            </a:r>
          </a:p>
          <a:p>
            <a:pPr indent="449580"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 питання вирішується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роботодавцем</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 погодженням (за наявності) з </a:t>
            </a:r>
            <a:r>
              <a:rPr lang="uk-UA"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первинною профспілковою організацією </a:t>
            </a:r>
            <a:r>
              <a:rPr lang="uk-UA"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або представником трудового колективу</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Рисунок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103" y="2020620"/>
            <a:ext cx="5313405" cy="3514596"/>
          </a:xfrm>
          <a:prstGeom prst="rect">
            <a:avLst/>
          </a:prstGeom>
        </p:spPr>
      </p:pic>
    </p:spTree>
    <p:extLst>
      <p:ext uri="{BB962C8B-B14F-4D97-AF65-F5344CB8AC3E}">
        <p14:creationId xmlns:p14="http://schemas.microsoft.com/office/powerpoint/2010/main" val="309169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B50EC351-FBDC-40A0-9C5D-7EACECBEB7C4}"/>
              </a:ext>
            </a:extLst>
          </p:cNvPr>
          <p:cNvSpPr/>
          <p:nvPr/>
        </p:nvSpPr>
        <p:spPr>
          <a:xfrm>
            <a:off x="1594884" y="252211"/>
            <a:ext cx="10597116" cy="646331"/>
          </a:xfrm>
          <a:prstGeom prst="rect">
            <a:avLst/>
          </a:prstGeom>
        </p:spPr>
        <p:txBody>
          <a:bodyPr wrap="square">
            <a:spAutoFit/>
          </a:bodyPr>
          <a:lstStyle/>
          <a:p>
            <a:pPr indent="449580" algn="ctr">
              <a:spcAft>
                <a:spcPts val="0"/>
              </a:spcAft>
            </a:pPr>
            <a:r>
              <a:rPr lang="uk-UA" b="1" dirty="0">
                <a:solidFill>
                  <a:schemeClr val="tx2">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ПРОДОВЖЕННЯ РОБОТИ В УМОВАХ КАРАНТИНУ </a:t>
            </a:r>
          </a:p>
          <a:p>
            <a:pPr indent="449580" algn="ctr">
              <a:spcAft>
                <a:spcPts val="0"/>
              </a:spcAft>
            </a:pPr>
            <a:r>
              <a:rPr lang="uk-UA" b="1" dirty="0">
                <a:solidFill>
                  <a:schemeClr val="tx2">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із застосування засобів індивідуального та колективного захисту </a:t>
            </a:r>
          </a:p>
        </p:txBody>
      </p:sp>
      <p:pic>
        <p:nvPicPr>
          <p:cNvPr id="3" name="Рисунок 2"/>
          <p:cNvPicPr>
            <a:picLocks noChangeAspect="1"/>
          </p:cNvPicPr>
          <p:nvPr/>
        </p:nvPicPr>
        <p:blipFill>
          <a:blip r:embed="rId2">
            <a:clrChange>
              <a:clrFrom>
                <a:srgbClr val="285A9C"/>
              </a:clrFrom>
              <a:clrTo>
                <a:srgbClr val="285A9C">
                  <a:alpha val="0"/>
                </a:srgbClr>
              </a:clrTo>
            </a:clrChange>
            <a:extLst>
              <a:ext uri="{BEBA8EAE-BF5A-486C-A8C5-ECC9F3942E4B}">
                <a14:imgProps xmlns:a14="http://schemas.microsoft.com/office/drawing/2010/main">
                  <a14:imgLayer r:embed="rId3">
                    <a14:imgEffect>
                      <a14:sharpenSoften amount="40000"/>
                    </a14:imgEffect>
                    <a14:imgEffect>
                      <a14:saturation sat="46000"/>
                    </a14:imgEffect>
                    <a14:imgEffect>
                      <a14:brightnessContrast contrast="45000"/>
                    </a14:imgEffect>
                  </a14:imgLayer>
                </a14:imgProps>
              </a:ext>
              <a:ext uri="{28A0092B-C50C-407E-A947-70E740481C1C}">
                <a14:useLocalDpi xmlns:a14="http://schemas.microsoft.com/office/drawing/2010/main" val="0"/>
              </a:ext>
            </a:extLst>
          </a:blip>
          <a:stretch>
            <a:fillRect/>
          </a:stretch>
        </p:blipFill>
        <p:spPr>
          <a:xfrm>
            <a:off x="6463698" y="2034824"/>
            <a:ext cx="5376250" cy="2870746"/>
          </a:xfrm>
          <a:prstGeom prst="rect">
            <a:avLst/>
          </a:prstGeom>
        </p:spPr>
      </p:pic>
      <p:sp>
        <p:nvSpPr>
          <p:cNvPr id="4" name="TextBox 3"/>
          <p:cNvSpPr txBox="1"/>
          <p:nvPr/>
        </p:nvSpPr>
        <p:spPr>
          <a:xfrm>
            <a:off x="1828800" y="1005018"/>
            <a:ext cx="9028670" cy="923330"/>
          </a:xfrm>
          <a:prstGeom prst="rect">
            <a:avLst/>
          </a:prstGeom>
          <a:noFill/>
        </p:spPr>
        <p:txBody>
          <a:bodyPr wrap="square" rtlCol="0">
            <a:spAutoFit/>
          </a:bodyPr>
          <a:lstStyle/>
          <a:p>
            <a:pPr indent="449580"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Якщо ж всі перераховані варіанти вирішення проблеми організації роботи під час карантину не підходять, залишається варіант продовження роботи із забезпеченням засобів індивідуального та колективного захисту. </a:t>
            </a:r>
          </a:p>
        </p:txBody>
      </p:sp>
      <p:sp>
        <p:nvSpPr>
          <p:cNvPr id="5" name="TextBox 4"/>
          <p:cNvSpPr txBox="1"/>
          <p:nvPr/>
        </p:nvSpPr>
        <p:spPr>
          <a:xfrm>
            <a:off x="1664043" y="2034824"/>
            <a:ext cx="4308389" cy="4333025"/>
          </a:xfrm>
          <a:prstGeom prst="rect">
            <a:avLst/>
          </a:prstGeom>
          <a:noFill/>
        </p:spPr>
        <p:txBody>
          <a:bodyPr wrap="square" rtlCol="0">
            <a:spAutoFit/>
          </a:bodyPr>
          <a:lstStyle/>
          <a:p>
            <a:pPr algn="just"/>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такому випадку роботодавець </a:t>
            </a:r>
            <a:r>
              <a:rPr lang="uk-UA"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має безоплатно</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забезпечити працівників  засобами індивідуального захисту, мийними та знешкоджувальними, антисептичними та дезінфікуючими засобами, проінформувати працівників про профілактичні заходи, розміщенні на офіційному сайті Міністерства охорони здоров’я України (https://moz.gov.ua/koronavirus-2019-ncov), організувати максимально безпечну доставку працівників до місця роботи та у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зворотньому</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напрямку тощо. </a:t>
            </a:r>
          </a:p>
          <a:p>
            <a:pPr algn="just"/>
            <a:endParaRPr lang="ru-RU" dirty="0"/>
          </a:p>
        </p:txBody>
      </p:sp>
      <p:sp>
        <p:nvSpPr>
          <p:cNvPr id="7" name="TextBox 6"/>
          <p:cNvSpPr txBox="1"/>
          <p:nvPr/>
        </p:nvSpPr>
        <p:spPr>
          <a:xfrm>
            <a:off x="6893442" y="4890521"/>
            <a:ext cx="4284091" cy="1477328"/>
          </a:xfrm>
          <a:prstGeom prst="rect">
            <a:avLst/>
          </a:prstGeom>
          <a:noFill/>
        </p:spPr>
        <p:txBody>
          <a:bodyPr wrap="square" rtlCol="0">
            <a:spAutoFit/>
          </a:bodyPr>
          <a:lstStyle/>
          <a:p>
            <a:pPr indent="449580"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Нез’явлення працівника на роботу або запізнення є </a:t>
            </a:r>
            <a:r>
              <a:rPr lang="uk-UA"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порушенням трудової дисципліни</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endParaRPr lang="ru-RU" dirty="0"/>
          </a:p>
          <a:p>
            <a:endParaRPr lang="ru-RU" dirty="0"/>
          </a:p>
        </p:txBody>
      </p:sp>
      <p:sp>
        <p:nvSpPr>
          <p:cNvPr id="8" name="Прямоугольник 7"/>
          <p:cNvSpPr/>
          <p:nvPr/>
        </p:nvSpPr>
        <p:spPr>
          <a:xfrm>
            <a:off x="11310551" y="1746422"/>
            <a:ext cx="700217" cy="3303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5323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069597460"/>
              </p:ext>
            </p:extLst>
          </p:nvPr>
        </p:nvGraphicFramePr>
        <p:xfrm>
          <a:off x="6343135" y="1161535"/>
          <a:ext cx="5420497" cy="2660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976037" y="4728518"/>
            <a:ext cx="6787595" cy="1477328"/>
          </a:xfrm>
          <a:prstGeom prst="rect">
            <a:avLst/>
          </a:prstGeom>
          <a:ln w="38100" cmpd="dbl">
            <a:noFill/>
          </a:ln>
          <a:effectLst>
            <a:softEdge rad="3175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uk-UA"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cs typeface="Times New Roman" panose="02020603050405020304" pitchFamily="18" charset="0"/>
              </a:rPr>
              <a:t>Я</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кщо ж порушення трудової дисципліни є наслідком поважних причин у вигляді заходів, пов’язаних із запровадженням карантину, роботодавець не має підстав для застосування до працівника заходів дисциплінарного впливу. </a:t>
            </a:r>
          </a:p>
          <a:p>
            <a:endParaRPr lang="ru-RU" dirty="0"/>
          </a:p>
        </p:txBody>
      </p:sp>
      <p:sp>
        <p:nvSpPr>
          <p:cNvPr id="5" name="TextBox 4"/>
          <p:cNvSpPr txBox="1"/>
          <p:nvPr/>
        </p:nvSpPr>
        <p:spPr>
          <a:xfrm>
            <a:off x="1762897" y="733168"/>
            <a:ext cx="4291914" cy="369332"/>
          </a:xfrm>
          <a:prstGeom prst="rect">
            <a:avLst/>
          </a:prstGeom>
          <a:noFill/>
        </p:spPr>
        <p:txBody>
          <a:bodyPr wrap="square" rtlCol="0">
            <a:spAutoFit/>
          </a:bodyPr>
          <a:lstStyle/>
          <a:p>
            <a:pPr lvl="0"/>
            <a:r>
              <a:rPr lang="uk-UA" dirty="0"/>
              <a:t>   </a:t>
            </a:r>
            <a:endParaRPr lang="ru-RU" dirty="0"/>
          </a:p>
        </p:txBody>
      </p:sp>
      <p:sp>
        <p:nvSpPr>
          <p:cNvPr id="13" name="Выноска-облако 12"/>
          <p:cNvSpPr/>
          <p:nvPr/>
        </p:nvSpPr>
        <p:spPr>
          <a:xfrm>
            <a:off x="1853516" y="127592"/>
            <a:ext cx="4283675" cy="21460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a:t>Але, чи може бути працівник притягнутий до дисциплінарної відповідальності у разі неможливості прибути на роботу вчасно через запровадження заходів, пов’язаних із карантином? </a:t>
            </a:r>
            <a:endParaRPr lang="ru-RU" sz="1400" b="1" dirty="0"/>
          </a:p>
        </p:txBody>
      </p:sp>
      <p:pic>
        <p:nvPicPr>
          <p:cNvPr id="14" name="Рисунок 13"/>
          <p:cNvPicPr>
            <a:picLocks noChangeAspect="1"/>
          </p:cNvPicPr>
          <p:nvPr/>
        </p:nvPicPr>
        <p:blipFill rotWithShape="1">
          <a:blip r:embed="rId7">
            <a:extLst>
              <a:ext uri="{BEBA8EAE-BF5A-486C-A8C5-ECC9F3942E4B}">
                <a14:imgProps xmlns:a14="http://schemas.microsoft.com/office/drawing/2010/main">
                  <a14:imgLayer r:embed="rId8">
                    <a14:imgEffect>
                      <a14:backgroundRemoval t="30126" b="92440" l="57857" r="96429">
                        <a14:foregroundMark x1="84167" y1="72623" x2="84167" y2="72623"/>
                        <a14:foregroundMark x1="80000" y1="71707" x2="82619" y2="79725"/>
                        <a14:foregroundMark x1="81071" y1="75945" x2="72619" y2="76403"/>
                        <a14:foregroundMark x1="69167" y1="70561" x2="70833" y2="74914"/>
                        <a14:foregroundMark x1="93333" y1="65407" x2="93333" y2="65407"/>
                        <a14:foregroundMark x1="90357" y1="47194" x2="95357" y2="54754"/>
                        <a14:foregroundMark x1="60833" y1="70218" x2="59643" y2="82932"/>
                        <a14:foregroundMark x1="63214" y1="91065" x2="82738" y2="90034"/>
                        <a14:foregroundMark x1="85952" y1="83849" x2="86548" y2="88774"/>
                        <a14:foregroundMark x1="77738" y1="78580" x2="77738" y2="78580"/>
                        <a14:foregroundMark x1="78571" y1="71936" x2="77738" y2="79725"/>
                        <a14:foregroundMark x1="73571" y1="68729" x2="84048" y2="71134"/>
                        <a14:foregroundMark x1="72262" y1="69301" x2="63452" y2="65865"/>
                        <a14:foregroundMark x1="63810" y1="67125" x2="61905" y2="71134"/>
                        <a14:foregroundMark x1="62619" y1="69989" x2="73571" y2="80412"/>
                        <a14:foregroundMark x1="84405" y1="68729" x2="90833" y2="78236"/>
                        <a14:foregroundMark x1="88095" y1="78580" x2="77262" y2="82474"/>
                        <a14:foregroundMark x1="62738" y1="72852" x2="74524" y2="81672"/>
                        <a14:foregroundMark x1="63452" y1="72050" x2="69524" y2="82818"/>
                        <a14:foregroundMark x1="76190" y1="80069" x2="69881" y2="85682"/>
                        <a14:foregroundMark x1="96429" y1="55212" x2="89524" y2="69072"/>
                        <a14:foregroundMark x1="82143" y1="34479" x2="82143" y2="34479"/>
                        <a14:foregroundMark x1="78571" y1="30126" x2="77619" y2="31730"/>
                        <a14:foregroundMark x1="82143" y1="37915" x2="82143" y2="37915"/>
                        <a14:foregroundMark x1="94286" y1="35281" x2="94286" y2="35281"/>
                        <a14:foregroundMark x1="88571" y1="39748" x2="88571" y2="39748"/>
                        <a14:foregroundMark x1="90476" y1="33333" x2="90476" y2="33333"/>
                        <a14:foregroundMark x1="91786" y1="36999" x2="91786" y2="36999"/>
                        <a14:foregroundMark x1="91786" y1="36884" x2="94524" y2="35510"/>
                        <a14:foregroundMark x1="90595" y1="33333" x2="94524" y2="35052"/>
                        <a14:foregroundMark x1="90476" y1="33906" x2="90476" y2="35739"/>
                        <a14:foregroundMark x1="65714" y1="74456" x2="66905" y2="81672"/>
                        <a14:foregroundMark x1="87976" y1="79496" x2="85833" y2="82131"/>
                      </a14:backgroundRemoval>
                    </a14:imgEffect>
                  </a14:imgLayer>
                </a14:imgProps>
              </a:ext>
              <a:ext uri="{28A0092B-C50C-407E-A947-70E740481C1C}">
                <a14:useLocalDpi xmlns:a14="http://schemas.microsoft.com/office/drawing/2010/main" val="0"/>
              </a:ext>
            </a:extLst>
          </a:blip>
          <a:srcRect l="53471" t="25738"/>
          <a:stretch/>
        </p:blipFill>
        <p:spPr>
          <a:xfrm>
            <a:off x="1762897" y="2273644"/>
            <a:ext cx="2444346" cy="4054598"/>
          </a:xfrm>
          <a:prstGeom prst="rect">
            <a:avLst/>
          </a:prstGeom>
        </p:spPr>
      </p:pic>
    </p:spTree>
    <p:extLst>
      <p:ext uri="{BB962C8B-B14F-4D97-AF65-F5344CB8AC3E}">
        <p14:creationId xmlns:p14="http://schemas.microsoft.com/office/powerpoint/2010/main" val="421898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B6BB5B7-EB8B-4E07-8170-1C5E6442096F}"/>
              </a:ext>
            </a:extLst>
          </p:cNvPr>
          <p:cNvSpPr/>
          <p:nvPr/>
        </p:nvSpPr>
        <p:spPr>
          <a:xfrm>
            <a:off x="1222745" y="-127591"/>
            <a:ext cx="10515600" cy="769441"/>
          </a:xfrm>
          <a:prstGeom prst="rect">
            <a:avLst/>
          </a:prstGeom>
        </p:spPr>
        <p:txBody>
          <a:bodyPr wrap="square">
            <a:spAutoFit/>
          </a:bodyPr>
          <a:lstStyle/>
          <a:p>
            <a:pPr algn="ctr"/>
            <a:r>
              <a:rPr lang="uk-UA" sz="4000" b="1" dirty="0">
                <a:solidFill>
                  <a:srgbClr val="FF0000"/>
                </a:solidFill>
              </a:rPr>
              <a:t>       </a:t>
            </a:r>
            <a:r>
              <a:rPr lang="uk-UA" sz="4400" b="1" i="1" dirty="0">
                <a:effectLst>
                  <a:outerShdw blurRad="38100" dist="38100" dir="2700000" algn="tl">
                    <a:srgbClr val="000000">
                      <a:alpha val="43137"/>
                    </a:srgbClr>
                  </a:outerShdw>
                </a:effectLst>
              </a:rPr>
              <a:t>Встановлено заборони на:</a:t>
            </a:r>
          </a:p>
        </p:txBody>
      </p:sp>
      <p:graphicFrame>
        <p:nvGraphicFramePr>
          <p:cNvPr id="4" name="Схема 3"/>
          <p:cNvGraphicFramePr/>
          <p:nvPr>
            <p:extLst>
              <p:ext uri="{D42A27DB-BD31-4B8C-83A1-F6EECF244321}">
                <p14:modId xmlns:p14="http://schemas.microsoft.com/office/powerpoint/2010/main" val="1970884528"/>
              </p:ext>
            </p:extLst>
          </p:nvPr>
        </p:nvGraphicFramePr>
        <p:xfrm>
          <a:off x="593592" y="802214"/>
          <a:ext cx="12866913" cy="5590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487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BD4FDF8-D615-4F3F-9CB0-31D2841DEEDD}"/>
              </a:ext>
            </a:extLst>
          </p:cNvPr>
          <p:cNvSpPr/>
          <p:nvPr/>
        </p:nvSpPr>
        <p:spPr>
          <a:xfrm>
            <a:off x="5198075" y="411893"/>
            <a:ext cx="6557319" cy="5878532"/>
          </a:xfrm>
          <a:prstGeom prst="rect">
            <a:avLst/>
          </a:prstGeom>
        </p:spPr>
        <p:txBody>
          <a:bodyPr wrap="square">
            <a:spAutoFit/>
          </a:bodyPr>
          <a:lstStyle/>
          <a:p>
            <a:pPr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Н</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 період перебування в спеціалізованих закладах охорони здоров’я, а також й на самоізоляції під медичним наглядом у зв’язку з проведенням заходів, спрямованих на запобігання виникнення та поширення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коронавірусної</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хвороби (COVID-19), а також локалізацію та ліквідацію її спалахів та епідемій, застрахованим особам надається </a:t>
            </a:r>
            <a:r>
              <a:rPr lang="uk-UA"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допомога по тимчасовій непрацездатності.</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endPar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cs typeface="Times New Roman" panose="02020603050405020304" pitchFamily="18" charset="0"/>
              </a:rPr>
              <a:t>З</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 вказаним страховим випадком вищезгаданим особам допомога по тимчасовій непрацездатності виплачується Фондом застрахованим особам </a:t>
            </a:r>
            <a:r>
              <a:rPr lang="uk-UA" b="1"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починаючи з шостого дня непрацездатності</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весь період до відновлення працездатності або до встановлення медико-соціальною експертною комісією інвалідності (встановлення іншої групи, підтвердження раніше встановленої групи інвалідності) незалежно від звільнення, припинення підприємницької або іншої діяльності застрахованої особи в період втрати працездатності, у порядку та розмірах, встановлених законодавством.</a:t>
            </a:r>
            <a:b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lang="uk-UA"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67829" y="2280804"/>
            <a:ext cx="5281996" cy="2400907"/>
          </a:xfrm>
          <a:prstGeom prst="rect">
            <a:avLst/>
          </a:prstGeom>
        </p:spPr>
      </p:pic>
    </p:spTree>
    <p:extLst>
      <p:ext uri="{BB962C8B-B14F-4D97-AF65-F5344CB8AC3E}">
        <p14:creationId xmlns:p14="http://schemas.microsoft.com/office/powerpoint/2010/main" val="2736659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3984" y="2671757"/>
            <a:ext cx="5865341" cy="92333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uk-UA" sz="5400" b="1" dirty="0"/>
              <a:t>Дякую за увагу!</a:t>
            </a:r>
            <a:endParaRPr lang="ru-RU" sz="5400" b="1" dirty="0"/>
          </a:p>
        </p:txBody>
      </p:sp>
    </p:spTree>
    <p:extLst>
      <p:ext uri="{BB962C8B-B14F-4D97-AF65-F5344CB8AC3E}">
        <p14:creationId xmlns:p14="http://schemas.microsoft.com/office/powerpoint/2010/main" val="383201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434007612"/>
              </p:ext>
            </p:extLst>
          </p:nvPr>
        </p:nvGraphicFramePr>
        <p:xfrm>
          <a:off x="-1" y="156754"/>
          <a:ext cx="12192001" cy="6701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47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B6BB5B7-EB8B-4E07-8170-1C5E6442096F}"/>
              </a:ext>
            </a:extLst>
          </p:cNvPr>
          <p:cNvSpPr/>
          <p:nvPr/>
        </p:nvSpPr>
        <p:spPr>
          <a:xfrm>
            <a:off x="1254034" y="1149531"/>
            <a:ext cx="10768149" cy="3508653"/>
          </a:xfrm>
          <a:prstGeom prst="rect">
            <a:avLst/>
          </a:prstGeom>
        </p:spPr>
        <p:txBody>
          <a:bodyPr wrap="square">
            <a:spAutoFit/>
          </a:bodyPr>
          <a:lstStyle/>
          <a:p>
            <a:pPr marL="800100" lvl="1" indent="-342900" algn="just">
              <a:buFont typeface="Wingdings" panose="05000000000000000000" pitchFamily="2" charset="2"/>
              <a:buChar char="Ø"/>
            </a:pPr>
            <a:r>
              <a:rPr lang="uk-UA" sz="2600" b="1" dirty="0"/>
              <a:t>Роздрібної торгівлі продуктами харчування, пальним, засобами гігієни, лікарськими засобами та виробами медичного призначення, засобами зв’язку</a:t>
            </a:r>
          </a:p>
          <a:p>
            <a:pPr marL="342900" indent="-342900" algn="just"/>
            <a:endParaRPr lang="uk-UA" sz="2600" dirty="0"/>
          </a:p>
          <a:p>
            <a:pPr marL="914400" lvl="1" indent="-457200" algn="just">
              <a:buFont typeface="Wingdings" panose="05000000000000000000" pitchFamily="2" charset="2"/>
              <a:buChar char="Ø"/>
            </a:pPr>
            <a:r>
              <a:rPr lang="uk-UA" sz="2600" b="1" dirty="0"/>
              <a:t> </a:t>
            </a:r>
            <a:r>
              <a:rPr lang="uk-UA" sz="2400" b="1" dirty="0"/>
              <a:t>Провадження банківської та страхової діяльності, торговельної діяльності і діяльності з надання послуг з громадського харчування із застосуванням адресної  доставки замовлень за умови забезпечення відповідного персоналу засобами індивідуального захисту</a:t>
            </a:r>
          </a:p>
          <a:p>
            <a:pPr marL="342900" indent="-342900" algn="just">
              <a:buFont typeface="Wingdings" panose="05000000000000000000" pitchFamily="2" charset="2"/>
              <a:buChar char="ü"/>
            </a:pPr>
            <a:endParaRPr lang="uk-UA" sz="2000" dirty="0"/>
          </a:p>
        </p:txBody>
      </p:sp>
      <p:sp>
        <p:nvSpPr>
          <p:cNvPr id="5" name="Прямоугольник 4"/>
          <p:cNvSpPr/>
          <p:nvPr/>
        </p:nvSpPr>
        <p:spPr>
          <a:xfrm>
            <a:off x="1541418" y="235131"/>
            <a:ext cx="10493828" cy="769441"/>
          </a:xfrm>
          <a:prstGeom prst="rect">
            <a:avLst/>
          </a:prstGeom>
        </p:spPr>
        <p:txBody>
          <a:bodyPr wrap="square">
            <a:spAutoFit/>
          </a:bodyPr>
          <a:lstStyle/>
          <a:p>
            <a:pPr marL="342900" indent="-342900" algn="ctr"/>
            <a:r>
              <a:rPr lang="uk-UA" sz="4400" b="1" i="1" dirty="0">
                <a:effectLst>
                  <a:outerShdw blurRad="38100" dist="38100" dir="2700000" algn="tl">
                    <a:srgbClr val="000000">
                      <a:alpha val="43137"/>
                    </a:srgbClr>
                  </a:outerShdw>
                </a:effectLst>
              </a:rPr>
              <a:t>Встановлені</a:t>
            </a:r>
            <a:r>
              <a:rPr lang="uk-UA" sz="4400" b="1" i="1" dirty="0"/>
              <a:t> заборони не стосуються :</a:t>
            </a:r>
          </a:p>
        </p:txBody>
      </p:sp>
      <p:sp>
        <p:nvSpPr>
          <p:cNvPr id="7" name="Прямоугольник 6">
            <a:extLst>
              <a:ext uri="{FF2B5EF4-FFF2-40B4-BE49-F238E27FC236}">
                <a16:creationId xmlns:a16="http://schemas.microsoft.com/office/drawing/2014/main" id="{2DA55DFC-EAD8-4522-91A8-9DB811C92301}"/>
              </a:ext>
            </a:extLst>
          </p:cNvPr>
          <p:cNvSpPr/>
          <p:nvPr/>
        </p:nvSpPr>
        <p:spPr>
          <a:xfrm>
            <a:off x="1541418" y="1149531"/>
            <a:ext cx="10541726" cy="1423852"/>
          </a:xfrm>
          <a:prstGeom prst="rect">
            <a:avLst/>
          </a:prstGeom>
          <a:noFill/>
          <a:ln w="5715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6082" name="Picture 2" descr="Результат пошуку зображень за запитом роздрібна торгівля"/>
          <p:cNvPicPr>
            <a:picLocks noChangeAspect="1" noChangeArrowheads="1"/>
          </p:cNvPicPr>
          <p:nvPr/>
        </p:nvPicPr>
        <p:blipFill>
          <a:blip r:embed="rId2" cstate="print"/>
          <a:srcRect l="22583" t="15743"/>
          <a:stretch>
            <a:fillRect/>
          </a:stretch>
        </p:blipFill>
        <p:spPr bwMode="auto">
          <a:xfrm>
            <a:off x="8621484" y="4521277"/>
            <a:ext cx="2860132" cy="2023213"/>
          </a:xfrm>
          <a:prstGeom prst="rect">
            <a:avLst/>
          </a:prstGeom>
          <a:noFill/>
        </p:spPr>
      </p:pic>
      <p:pic>
        <p:nvPicPr>
          <p:cNvPr id="46084" name="Picture 4" descr="Результат пошуку зображень за запитом в супермаркеті в масках"/>
          <p:cNvPicPr>
            <a:picLocks noChangeAspect="1" noChangeArrowheads="1"/>
          </p:cNvPicPr>
          <p:nvPr/>
        </p:nvPicPr>
        <p:blipFill>
          <a:blip r:embed="rId3" cstate="print"/>
          <a:srcRect/>
          <a:stretch>
            <a:fillRect/>
          </a:stretch>
        </p:blipFill>
        <p:spPr bwMode="auto">
          <a:xfrm>
            <a:off x="5238205" y="4505087"/>
            <a:ext cx="3017520" cy="2013277"/>
          </a:xfrm>
          <a:prstGeom prst="rect">
            <a:avLst/>
          </a:prstGeom>
          <a:noFill/>
        </p:spPr>
      </p:pic>
      <p:pic>
        <p:nvPicPr>
          <p:cNvPr id="46086" name="Picture 6" descr="Результат пошуку зображень за запитом роздрібна торгівлч під час карантину"/>
          <p:cNvPicPr>
            <a:picLocks noChangeAspect="1" noChangeArrowheads="1"/>
          </p:cNvPicPr>
          <p:nvPr/>
        </p:nvPicPr>
        <p:blipFill>
          <a:blip r:embed="rId4" cstate="print"/>
          <a:srcRect/>
          <a:stretch>
            <a:fillRect/>
          </a:stretch>
        </p:blipFill>
        <p:spPr bwMode="auto">
          <a:xfrm>
            <a:off x="1802674" y="4558936"/>
            <a:ext cx="3017428" cy="1959429"/>
          </a:xfrm>
          <a:prstGeom prst="rect">
            <a:avLst/>
          </a:prstGeom>
          <a:noFill/>
        </p:spPr>
      </p:pic>
    </p:spTree>
    <p:extLst>
      <p:ext uri="{BB962C8B-B14F-4D97-AF65-F5344CB8AC3E}">
        <p14:creationId xmlns:p14="http://schemas.microsoft.com/office/powerpoint/2010/main" val="193448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923C11C-2A13-48D8-9743-E8FFDE2E9890}"/>
              </a:ext>
            </a:extLst>
          </p:cNvPr>
          <p:cNvSpPr/>
          <p:nvPr/>
        </p:nvSpPr>
        <p:spPr>
          <a:xfrm>
            <a:off x="1267097" y="0"/>
            <a:ext cx="10924903" cy="1777410"/>
          </a:xfrm>
          <a:prstGeom prst="rect">
            <a:avLst/>
          </a:prstGeom>
        </p:spPr>
        <p:txBody>
          <a:bodyPr wrap="square">
            <a:spAutoFit/>
          </a:bodyPr>
          <a:lstStyle/>
          <a:p>
            <a:pPr marL="742950" lvl="1" indent="-285750" algn="ctr" fontAlgn="base">
              <a:spcAft>
                <a:spcPts val="0"/>
              </a:spcAft>
            </a:pPr>
            <a:r>
              <a:rPr lang="uk-UA" sz="2400" b="1" dirty="0">
                <a:solidFill>
                  <a:srgbClr val="000000"/>
                </a:solidFill>
                <a:latin typeface="Corbel" panose="020B0503020204020204" pitchFamily="34" charset="0"/>
                <a:ea typeface="Times New Roman" panose="02020603050405020304" pitchFamily="18" charset="0"/>
              </a:rPr>
              <a:t>Закон України «Про внесення змін до деяких законодавчих актів України, спрямованих на запобігання виникненню і поширенню </a:t>
            </a:r>
            <a:r>
              <a:rPr lang="uk-UA" sz="2400" b="1" dirty="0" err="1">
                <a:solidFill>
                  <a:srgbClr val="000000"/>
                </a:solidFill>
                <a:latin typeface="Corbel" panose="020B0503020204020204" pitchFamily="34" charset="0"/>
                <a:ea typeface="Times New Roman" panose="02020603050405020304" pitchFamily="18" charset="0"/>
              </a:rPr>
              <a:t>коронавірусної</a:t>
            </a:r>
            <a:r>
              <a:rPr lang="uk-UA" sz="2400" b="1" dirty="0">
                <a:solidFill>
                  <a:srgbClr val="000000"/>
                </a:solidFill>
                <a:latin typeface="Corbel" panose="020B0503020204020204" pitchFamily="34" charset="0"/>
                <a:ea typeface="Times New Roman" panose="02020603050405020304" pitchFamily="18" charset="0"/>
              </a:rPr>
              <a:t> хвороби (COVID-19)» від 17.03.2020 встановив:</a:t>
            </a:r>
          </a:p>
          <a:p>
            <a:pPr marL="742950" lvl="1" indent="-285750" algn="just" fontAlgn="base"/>
            <a:endParaRPr lang="uk-UA" sz="2400" b="1" dirty="0"/>
          </a:p>
          <a:p>
            <a:pPr lvl="1" fontAlgn="base">
              <a:spcAft>
                <a:spcPts val="0"/>
              </a:spcAft>
            </a:pPr>
            <a:endParaRPr lang="uk-UA" sz="1350" b="1"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776551" y="1397725"/>
            <a:ext cx="10045337" cy="4878259"/>
          </a:xfrm>
          <a:prstGeom prst="rect">
            <a:avLst/>
          </a:prstGeom>
        </p:spPr>
        <p:txBody>
          <a:bodyPr wrap="square">
            <a:spAutoFit/>
          </a:bodyPr>
          <a:lstStyle/>
          <a:p>
            <a:pPr marL="742950" lvl="1" indent="-285750" fontAlgn="base"/>
            <a:r>
              <a:rPr lang="uk-UA" sz="2500" b="1" dirty="0">
                <a:solidFill>
                  <a:schemeClr val="accent1"/>
                </a:solidFill>
              </a:rPr>
              <a:t>                        </a:t>
            </a:r>
            <a:endParaRPr lang="uk-UA" sz="2800" b="1" dirty="0"/>
          </a:p>
          <a:p>
            <a:pPr marL="742950" lvl="1" indent="-285750" fontAlgn="base"/>
            <a:endParaRPr lang="uk-UA" sz="2200" b="1" dirty="0"/>
          </a:p>
          <a:p>
            <a:pPr lvl="1" algn="ctr" fontAlgn="base"/>
            <a:r>
              <a:rPr lang="uk-UA" sz="2200" b="1" dirty="0"/>
              <a:t>   </a:t>
            </a:r>
            <a:r>
              <a:rPr lang="uk-UA" sz="2400" b="1" i="1" dirty="0"/>
              <a:t>Стаття 44-3</a:t>
            </a:r>
            <a:r>
              <a:rPr lang="ru-RU" sz="2400" b="1" i="1" dirty="0"/>
              <a:t> </a:t>
            </a:r>
            <a:r>
              <a:rPr lang="uk-UA" sz="2400" b="1" i="1" dirty="0" err="1"/>
              <a:t>КУпАП</a:t>
            </a:r>
            <a:r>
              <a:rPr lang="uk-UA" sz="2400" b="1" i="1" dirty="0"/>
              <a:t> </a:t>
            </a:r>
            <a:r>
              <a:rPr lang="ru-RU" sz="2400" b="1" i="1" dirty="0" err="1"/>
              <a:t>Порушення</a:t>
            </a:r>
            <a:r>
              <a:rPr lang="ru-RU" sz="2400" b="1" i="1" dirty="0"/>
              <a:t> правил </a:t>
            </a:r>
            <a:r>
              <a:rPr lang="ru-RU" sz="2400" b="1" i="1" dirty="0" err="1"/>
              <a:t>щодо</a:t>
            </a:r>
            <a:r>
              <a:rPr lang="ru-RU" sz="2400" b="1" i="1" dirty="0"/>
              <a:t> карантину людей:</a:t>
            </a:r>
          </a:p>
          <a:p>
            <a:pPr lvl="1" algn="just" fontAlgn="base"/>
            <a:r>
              <a:rPr lang="uk-UA" sz="2200" dirty="0"/>
              <a:t>Порушення правил карантину людей, санітарно-гігієнічних, санітарно-протиепідемічних правил і норм, передбачених Законом України «Про захист населення від інфекційних хвороб», іншими актами законодавства, а також рішень органів місцевого самоврядування з питань боротьби з інфекційними захворюваннями, тягне за собою </a:t>
            </a:r>
            <a:r>
              <a:rPr lang="uk-UA" sz="2200" b="1" dirty="0"/>
              <a:t>накладення штрафу</a:t>
            </a:r>
            <a:r>
              <a:rPr lang="uk-UA" sz="2200" dirty="0"/>
              <a:t> на громадян від одного до двох тисяч неоподатковуваних мінімумів доходів громадян, на посадових осіб – у розмірі від двох до десяти тисяч неоподатковуваних мінімумів доходів громадян. Отож, </a:t>
            </a:r>
            <a:r>
              <a:rPr lang="uk-UA" sz="2200" b="1" dirty="0"/>
              <a:t>від 17 000 </a:t>
            </a:r>
            <a:r>
              <a:rPr lang="uk-UA" sz="2200" b="1" dirty="0" err="1"/>
              <a:t>грн</a:t>
            </a:r>
            <a:r>
              <a:rPr lang="uk-UA" sz="2200" b="1" dirty="0"/>
              <a:t>…до 170 000 грн.</a:t>
            </a:r>
          </a:p>
          <a:p>
            <a:pPr lvl="1" algn="ctr" fontAlgn="base"/>
            <a:r>
              <a:rPr lang="uk-UA" sz="2200" b="1" dirty="0"/>
              <a:t>	</a:t>
            </a:r>
          </a:p>
          <a:p>
            <a:pPr marL="342900" indent="-342900" algn="ctr" fontAlgn="base">
              <a:buFont typeface="Wingdings" panose="05000000000000000000" pitchFamily="2" charset="2"/>
              <a:buChar char="ü"/>
            </a:pPr>
            <a:r>
              <a:rPr lang="uk-UA" sz="2200" b="1" i="1" dirty="0"/>
              <a:t>Справи по цій категорії справ розглядають суди згідно з матеріалів</a:t>
            </a:r>
          </a:p>
          <a:p>
            <a:pPr lvl="1" algn="ctr" fontAlgn="base"/>
            <a:r>
              <a:rPr lang="uk-UA" sz="2200" b="1" i="1" dirty="0"/>
              <a:t> 	зібраних працівниками органів Національної поліції України</a:t>
            </a:r>
          </a:p>
        </p:txBody>
      </p:sp>
      <p:sp>
        <p:nvSpPr>
          <p:cNvPr id="4" name="Прямоугольник 3">
            <a:extLst>
              <a:ext uri="{FF2B5EF4-FFF2-40B4-BE49-F238E27FC236}">
                <a16:creationId xmlns:a16="http://schemas.microsoft.com/office/drawing/2014/main" id="{2DA55DFC-EAD8-4522-91A8-9DB811C92301}"/>
              </a:ext>
            </a:extLst>
          </p:cNvPr>
          <p:cNvSpPr/>
          <p:nvPr/>
        </p:nvSpPr>
        <p:spPr>
          <a:xfrm>
            <a:off x="1989910" y="1998616"/>
            <a:ext cx="9949542" cy="3304904"/>
          </a:xfrm>
          <a:prstGeom prst="rect">
            <a:avLst/>
          </a:prstGeom>
          <a:noFill/>
          <a:ln w="5715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Прямоугольник 4"/>
          <p:cNvSpPr/>
          <p:nvPr/>
        </p:nvSpPr>
        <p:spPr>
          <a:xfrm>
            <a:off x="3198137" y="1271843"/>
            <a:ext cx="7925952" cy="584775"/>
          </a:xfrm>
          <a:prstGeom prst="rect">
            <a:avLst/>
          </a:prstGeom>
        </p:spPr>
        <p:txBody>
          <a:bodyPr wrap="none">
            <a:spAutoFit/>
          </a:bodyPr>
          <a:lstStyle/>
          <a:p>
            <a:r>
              <a:rPr lang="uk-UA" sz="3200" b="1" dirty="0">
                <a:solidFill>
                  <a:schemeClr val="accent1"/>
                </a:solidFill>
              </a:rPr>
              <a:t>АДМІНІСТРАТИВНУ  ВІДПОВІДАЛЬНІСТЬ</a:t>
            </a:r>
            <a:endParaRPr lang="ru-RU" sz="3200" dirty="0"/>
          </a:p>
        </p:txBody>
      </p:sp>
    </p:spTree>
    <p:extLst>
      <p:ext uri="{BB962C8B-B14F-4D97-AF65-F5344CB8AC3E}">
        <p14:creationId xmlns:p14="http://schemas.microsoft.com/office/powerpoint/2010/main" val="406060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312A02A-6BF5-4A3F-8458-2B70E97B48BB}"/>
              </a:ext>
            </a:extLst>
          </p:cNvPr>
          <p:cNvSpPr/>
          <p:nvPr/>
        </p:nvSpPr>
        <p:spPr>
          <a:xfrm>
            <a:off x="1645919" y="744583"/>
            <a:ext cx="10019211" cy="4493538"/>
          </a:xfrm>
          <a:prstGeom prst="rect">
            <a:avLst/>
          </a:prstGeom>
        </p:spPr>
        <p:txBody>
          <a:bodyPr wrap="square">
            <a:spAutoFit/>
          </a:bodyPr>
          <a:lstStyle/>
          <a:p>
            <a:pPr marL="171450" indent="-171450" algn="ctr"/>
            <a:r>
              <a:rPr lang="uk-UA" sz="2000" b="1" dirty="0">
                <a:solidFill>
                  <a:srgbClr val="000000"/>
                </a:solidFill>
                <a:latin typeface="Times New Roman" panose="02020603050405020304" pitchFamily="18" charset="0"/>
              </a:rPr>
              <a:t>  </a:t>
            </a:r>
            <a:r>
              <a:rPr lang="uk-UA" sz="2400" b="1" i="1" dirty="0">
                <a:solidFill>
                  <a:srgbClr val="000000"/>
                </a:solidFill>
                <a:latin typeface="Corbel" panose="020B0503020204020204" pitchFamily="34" charset="0"/>
              </a:rPr>
              <a:t>Стаття 325 КК України Порушення санітарних правил і норм щодо запобігання інфекційним хворобам та масовим отруєнням</a:t>
            </a:r>
          </a:p>
          <a:p>
            <a:pPr algn="just"/>
            <a:endParaRPr lang="uk-UA" sz="2200" dirty="0">
              <a:solidFill>
                <a:srgbClr val="000000"/>
              </a:solidFill>
            </a:endParaRPr>
          </a:p>
          <a:p>
            <a:pPr algn="just"/>
            <a:r>
              <a:rPr lang="uk-UA" sz="2200" dirty="0">
                <a:solidFill>
                  <a:srgbClr val="000000"/>
                </a:solidFill>
              </a:rPr>
              <a:t>1. Порушення правил та норм, встановлених з метою запобігання епідемічним та іншим інфекційним хворобам, а також масовим неінфекційним захворюванням (отруєнням) і боротьби з ними, якщо такі дії спричинили або завідомо могли спричинити поширення цих захворювань </a:t>
            </a:r>
            <a:r>
              <a:rPr lang="uk-UA" sz="2200" b="1" dirty="0"/>
              <a:t>карається штрафом від тисячі до трьох тисяч неоподатковуваних мінімумів доходів громадян або арештом на строк до шести місяців, або обмеженням волі на строк до трьох років, або позбавленням волі на той самий строк.</a:t>
            </a:r>
          </a:p>
          <a:p>
            <a:pPr algn="just"/>
            <a:r>
              <a:rPr lang="uk-UA" sz="2200" dirty="0"/>
              <a:t>2. Ті самі діяння, якщо вони спричинили загибель людей чи інші тяжкі наслідки, </a:t>
            </a:r>
            <a:r>
              <a:rPr lang="uk-UA" sz="2200" b="1" dirty="0"/>
              <a:t>караються позбавленням волі на строк від п’яти до восьми років.</a:t>
            </a:r>
          </a:p>
          <a:p>
            <a:pPr algn="just"/>
            <a:endParaRPr lang="uk-UA" b="0" i="0" dirty="0">
              <a:solidFill>
                <a:srgbClr val="000000"/>
              </a:solidFill>
              <a:effectLst/>
              <a:latin typeface="Times New Roman" panose="02020603050405020304" pitchFamily="18" charset="0"/>
            </a:endParaRPr>
          </a:p>
        </p:txBody>
      </p:sp>
      <p:sp>
        <p:nvSpPr>
          <p:cNvPr id="3" name="Прямоугольник 2"/>
          <p:cNvSpPr/>
          <p:nvPr/>
        </p:nvSpPr>
        <p:spPr>
          <a:xfrm>
            <a:off x="2717360" y="169817"/>
            <a:ext cx="7880684" cy="646331"/>
          </a:xfrm>
          <a:prstGeom prst="rect">
            <a:avLst/>
          </a:prstGeom>
        </p:spPr>
        <p:txBody>
          <a:bodyPr wrap="none">
            <a:spAutoFit/>
          </a:bodyPr>
          <a:lstStyle/>
          <a:p>
            <a:pPr marL="171450" indent="-171450" algn="just"/>
            <a:r>
              <a:rPr lang="uk-UA" sz="3600" b="1" dirty="0">
                <a:solidFill>
                  <a:schemeClr val="accent1"/>
                </a:solidFill>
                <a:latin typeface="Corbel" panose="020B0503020204020204" pitchFamily="34" charset="0"/>
              </a:rPr>
              <a:t>КРИМІНАЛЬНА ВІДПОВІДАЛЬНІСТЬ</a:t>
            </a:r>
          </a:p>
        </p:txBody>
      </p:sp>
      <p:sp>
        <p:nvSpPr>
          <p:cNvPr id="4" name="Прямоугольник 3">
            <a:extLst>
              <a:ext uri="{FF2B5EF4-FFF2-40B4-BE49-F238E27FC236}">
                <a16:creationId xmlns:a16="http://schemas.microsoft.com/office/drawing/2014/main" id="{2DA55DFC-EAD8-4522-91A8-9DB811C92301}"/>
              </a:ext>
            </a:extLst>
          </p:cNvPr>
          <p:cNvSpPr/>
          <p:nvPr/>
        </p:nvSpPr>
        <p:spPr>
          <a:xfrm>
            <a:off x="1571898" y="1606731"/>
            <a:ext cx="10119358" cy="3291840"/>
          </a:xfrm>
          <a:prstGeom prst="rect">
            <a:avLst/>
          </a:prstGeom>
          <a:noFill/>
          <a:ln w="57150" cmpd="thinThick">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1508" name="Picture 4" descr="Результат пошуку зображень за запитом кримінальна відповідальність за порушення карантину"/>
          <p:cNvPicPr>
            <a:picLocks noChangeAspect="1" noChangeArrowheads="1"/>
          </p:cNvPicPr>
          <p:nvPr/>
        </p:nvPicPr>
        <p:blipFill>
          <a:blip r:embed="rId2" cstate="print"/>
          <a:srcRect/>
          <a:stretch>
            <a:fillRect/>
          </a:stretch>
        </p:blipFill>
        <p:spPr bwMode="auto">
          <a:xfrm>
            <a:off x="7798524" y="5028384"/>
            <a:ext cx="2973976" cy="1672862"/>
          </a:xfrm>
          <a:prstGeom prst="rect">
            <a:avLst/>
          </a:prstGeom>
          <a:noFill/>
        </p:spPr>
      </p:pic>
      <p:pic>
        <p:nvPicPr>
          <p:cNvPr id="21512" name="Picture 8" descr="Результат пошуку зображень за запитом люди в автобусах"/>
          <p:cNvPicPr>
            <a:picLocks noChangeAspect="1" noChangeArrowheads="1"/>
          </p:cNvPicPr>
          <p:nvPr/>
        </p:nvPicPr>
        <p:blipFill>
          <a:blip r:embed="rId3" cstate="print"/>
          <a:srcRect t="24834"/>
          <a:stretch>
            <a:fillRect/>
          </a:stretch>
        </p:blipFill>
        <p:spPr bwMode="auto">
          <a:xfrm>
            <a:off x="2560319" y="5042262"/>
            <a:ext cx="2978331" cy="1619794"/>
          </a:xfrm>
          <a:prstGeom prst="rect">
            <a:avLst/>
          </a:prstGeom>
          <a:noFill/>
        </p:spPr>
      </p:pic>
      <p:sp>
        <p:nvSpPr>
          <p:cNvPr id="10" name="Стрелка вправо 9"/>
          <p:cNvSpPr/>
          <p:nvPr/>
        </p:nvSpPr>
        <p:spPr>
          <a:xfrm>
            <a:off x="5943600" y="5120640"/>
            <a:ext cx="1580606" cy="1306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6171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D0DAD154-7B99-4700-ACC6-57541E6FA868}"/>
              </a:ext>
            </a:extLst>
          </p:cNvPr>
          <p:cNvSpPr/>
          <p:nvPr/>
        </p:nvSpPr>
        <p:spPr>
          <a:xfrm>
            <a:off x="1436913" y="702469"/>
            <a:ext cx="10593977" cy="6032421"/>
          </a:xfrm>
          <a:prstGeom prst="rect">
            <a:avLst/>
          </a:prstGeom>
        </p:spPr>
        <p:txBody>
          <a:bodyPr wrap="square">
            <a:spAutoFit/>
          </a:bodyPr>
          <a:lstStyle/>
          <a:p>
            <a:pPr marL="285750" indent="-285750" algn="just">
              <a:buFont typeface="Wingdings" pitchFamily="2" charset="2"/>
              <a:buChar char="Ø"/>
            </a:pPr>
            <a:r>
              <a:rPr lang="uk-UA" sz="2400" b="1" i="1" dirty="0">
                <a:solidFill>
                  <a:srgbClr val="000000"/>
                </a:solidFill>
              </a:rPr>
              <a:t>Податкового кодексу України </a:t>
            </a:r>
            <a:r>
              <a:rPr lang="uk-UA" sz="2200" dirty="0">
                <a:solidFill>
                  <a:srgbClr val="000000"/>
                </a:solidFill>
              </a:rPr>
              <a:t>щодо з</a:t>
            </a:r>
            <a:r>
              <a:rPr lang="uk-UA" sz="2200" dirty="0"/>
              <a:t>вільнення від оподаткування податком на додану вартість операції з ввезення на митну територію України лікарських засобів, медичних виробів та/або медичного обладнання, необхідних для виконання заходів, спрямованих на запобігання виникненню і поширенню, локалізацію та ліквідацію спалахів, епідемій та пандемій </a:t>
            </a:r>
            <a:r>
              <a:rPr lang="uk-UA" sz="2200" dirty="0" err="1"/>
              <a:t>коронавірусної</a:t>
            </a:r>
            <a:r>
              <a:rPr lang="uk-UA" sz="2200" dirty="0"/>
              <a:t> хвороби (</a:t>
            </a:r>
            <a:r>
              <a:rPr lang="en-US" sz="2200" dirty="0"/>
              <a:t>COVID-19)</a:t>
            </a:r>
            <a:endParaRPr lang="uk-UA" sz="2200" dirty="0"/>
          </a:p>
          <a:p>
            <a:pPr marL="285750" indent="-285750" algn="just">
              <a:buFont typeface="Wingdings" pitchFamily="2" charset="2"/>
              <a:buChar char="Ø"/>
            </a:pPr>
            <a:endParaRPr lang="uk-UA" sz="2200" dirty="0"/>
          </a:p>
          <a:p>
            <a:pPr marL="285750" indent="-285750" algn="just">
              <a:buFont typeface="Wingdings" pitchFamily="2" charset="2"/>
              <a:buChar char="Ø"/>
            </a:pPr>
            <a:endParaRPr lang="uk-UA" sz="2000" b="1" u="sng" dirty="0">
              <a:solidFill>
                <a:srgbClr val="000000"/>
              </a:solidFill>
              <a:latin typeface="Times New Roman" panose="02020603050405020304" pitchFamily="18" charset="0"/>
            </a:endParaRPr>
          </a:p>
          <a:p>
            <a:pPr marL="285750" indent="-285750" algn="just">
              <a:buFont typeface="Wingdings" pitchFamily="2" charset="2"/>
              <a:buChar char="Ø"/>
            </a:pPr>
            <a:endParaRPr lang="uk-UA" sz="2000" b="1" u="sng" dirty="0">
              <a:solidFill>
                <a:srgbClr val="000000"/>
              </a:solidFill>
              <a:latin typeface="Times New Roman" panose="02020603050405020304" pitchFamily="18" charset="0"/>
            </a:endParaRPr>
          </a:p>
          <a:p>
            <a:pPr marL="285750" indent="-285750" algn="just">
              <a:buFont typeface="Wingdings" pitchFamily="2" charset="2"/>
              <a:buChar char="Ø"/>
            </a:pPr>
            <a:endParaRPr lang="uk-UA" sz="2000" b="1" u="sng" dirty="0">
              <a:solidFill>
                <a:srgbClr val="000000"/>
              </a:solidFill>
              <a:latin typeface="Times New Roman" panose="02020603050405020304" pitchFamily="18" charset="0"/>
            </a:endParaRPr>
          </a:p>
          <a:p>
            <a:pPr marL="285750" indent="-285750" algn="just">
              <a:buFont typeface="Wingdings" pitchFamily="2" charset="2"/>
              <a:buChar char="Ø"/>
            </a:pPr>
            <a:endParaRPr lang="uk-UA" sz="2000" b="1" u="sng" dirty="0">
              <a:solidFill>
                <a:srgbClr val="000000"/>
              </a:solidFill>
              <a:latin typeface="Times New Roman" panose="02020603050405020304" pitchFamily="18" charset="0"/>
            </a:endParaRPr>
          </a:p>
          <a:p>
            <a:pPr marL="285750" indent="-285750" algn="just">
              <a:buFont typeface="Wingdings" pitchFamily="2" charset="2"/>
              <a:buChar char="Ø"/>
            </a:pPr>
            <a:endParaRPr lang="uk-UA" sz="2000" b="1" u="sng" dirty="0">
              <a:solidFill>
                <a:srgbClr val="000000"/>
              </a:solidFill>
              <a:latin typeface="Times New Roman" panose="02020603050405020304" pitchFamily="18" charset="0"/>
            </a:endParaRPr>
          </a:p>
          <a:p>
            <a:pPr marL="285750" indent="-285750" algn="just">
              <a:buFont typeface="Wingdings" pitchFamily="2" charset="2"/>
              <a:buChar char="Ø"/>
            </a:pPr>
            <a:endParaRPr lang="uk-UA" sz="2000" b="1" u="sng" dirty="0">
              <a:solidFill>
                <a:srgbClr val="000000"/>
              </a:solidFill>
              <a:latin typeface="Times New Roman" panose="02020603050405020304" pitchFamily="18" charset="0"/>
            </a:endParaRPr>
          </a:p>
          <a:p>
            <a:pPr marL="285750" indent="-285750" algn="just">
              <a:buFont typeface="Wingdings" pitchFamily="2" charset="2"/>
              <a:buChar char="Ø"/>
            </a:pPr>
            <a:endParaRPr lang="uk-UA" sz="2000" b="1" u="sng" dirty="0">
              <a:solidFill>
                <a:srgbClr val="000000"/>
              </a:solidFill>
              <a:latin typeface="Times New Roman" panose="02020603050405020304" pitchFamily="18" charset="0"/>
            </a:endParaRPr>
          </a:p>
          <a:p>
            <a:pPr marL="285750" indent="-285750" algn="just">
              <a:buFont typeface="Wingdings" pitchFamily="2" charset="2"/>
              <a:buChar char="Ø"/>
            </a:pPr>
            <a:r>
              <a:rPr lang="uk-UA" sz="2400" b="1" i="1" dirty="0">
                <a:solidFill>
                  <a:srgbClr val="000000"/>
                </a:solidFill>
                <a:latin typeface="Times New Roman" panose="02020603050405020304" pitchFamily="18" charset="0"/>
              </a:rPr>
              <a:t>Митного кодексу України </a:t>
            </a:r>
            <a:r>
              <a:rPr lang="uk-UA" sz="2200" dirty="0"/>
              <a:t>звільняються від сплати ввізного мита лікарські засоби, медичні вироби та/або медичне обладнання, необхідні для виконання заходів, спрямованих на запобігання виникненню і поширенню, локалізацію та ліквідацію спалахів, епідемій та пандемій </a:t>
            </a:r>
            <a:r>
              <a:rPr lang="uk-UA" sz="2200" dirty="0" err="1"/>
              <a:t>коронавірусної</a:t>
            </a:r>
            <a:r>
              <a:rPr lang="uk-UA" sz="2200" dirty="0"/>
              <a:t> хвороби (</a:t>
            </a:r>
            <a:r>
              <a:rPr lang="en-US" sz="2200" dirty="0"/>
              <a:t>COVID-19</a:t>
            </a:r>
            <a:r>
              <a:rPr lang="uk-UA" sz="2200" dirty="0"/>
              <a:t>);</a:t>
            </a:r>
            <a:r>
              <a:rPr lang="ru-RU" sz="2200" dirty="0"/>
              <a:t> </a:t>
            </a:r>
            <a:r>
              <a:rPr lang="ru-RU" sz="2200" dirty="0" err="1"/>
              <a:t>митне</a:t>
            </a:r>
            <a:r>
              <a:rPr lang="ru-RU" sz="2200" dirty="0"/>
              <a:t>     </a:t>
            </a:r>
            <a:r>
              <a:rPr lang="ru-RU" sz="2200" dirty="0" err="1"/>
              <a:t>оформлення</a:t>
            </a:r>
            <a:r>
              <a:rPr lang="ru-RU" sz="2200" dirty="0"/>
              <a:t> </a:t>
            </a:r>
            <a:r>
              <a:rPr lang="ru-RU" sz="2200" dirty="0" err="1"/>
              <a:t>цих</a:t>
            </a:r>
            <a:r>
              <a:rPr lang="ru-RU" sz="2200" dirty="0"/>
              <a:t> </a:t>
            </a:r>
            <a:r>
              <a:rPr lang="ru-RU" sz="2200" dirty="0" err="1"/>
              <a:t>товарів</a:t>
            </a:r>
            <a:r>
              <a:rPr lang="ru-RU" sz="2200" dirty="0"/>
              <a:t> здійснюється </a:t>
            </a:r>
            <a:r>
              <a:rPr lang="ru-RU" sz="2200" dirty="0" err="1"/>
              <a:t>першочергово</a:t>
            </a:r>
            <a:endParaRPr lang="ru-RU" sz="2200" dirty="0"/>
          </a:p>
        </p:txBody>
      </p:sp>
      <p:sp>
        <p:nvSpPr>
          <p:cNvPr id="3" name="Прямоугольник 2"/>
          <p:cNvSpPr/>
          <p:nvPr/>
        </p:nvSpPr>
        <p:spPr>
          <a:xfrm>
            <a:off x="2932742" y="0"/>
            <a:ext cx="7685053" cy="769441"/>
          </a:xfrm>
          <a:prstGeom prst="rect">
            <a:avLst/>
          </a:prstGeom>
        </p:spPr>
        <p:txBody>
          <a:bodyPr wrap="none">
            <a:spAutoFit/>
          </a:bodyPr>
          <a:lstStyle/>
          <a:p>
            <a:pPr algn="ctr"/>
            <a:r>
              <a:rPr lang="uk-UA" sz="4400" b="1" i="1" dirty="0">
                <a:solidFill>
                  <a:srgbClr val="000000"/>
                </a:solidFill>
                <a:effectLst>
                  <a:outerShdw blurRad="38100" dist="38100" dir="2700000" algn="tl">
                    <a:srgbClr val="000000">
                      <a:alpha val="43137"/>
                    </a:srgbClr>
                  </a:outerShdw>
                </a:effectLst>
                <a:latin typeface="Times New Roman" panose="02020603050405020304" pitchFamily="18" charset="0"/>
              </a:rPr>
              <a:t>Внесено зміни до інших НПА:</a:t>
            </a:r>
          </a:p>
        </p:txBody>
      </p:sp>
      <p:pic>
        <p:nvPicPr>
          <p:cNvPr id="20482" name="Picture 2" descr="Результат пошуку зображень за запитом тестикоронавірус"/>
          <p:cNvPicPr>
            <a:picLocks noChangeAspect="1" noChangeArrowheads="1"/>
          </p:cNvPicPr>
          <p:nvPr/>
        </p:nvPicPr>
        <p:blipFill>
          <a:blip r:embed="rId2" cstate="print"/>
          <a:srcRect/>
          <a:stretch>
            <a:fillRect/>
          </a:stretch>
        </p:blipFill>
        <p:spPr bwMode="auto">
          <a:xfrm>
            <a:off x="3525790" y="2612569"/>
            <a:ext cx="5997032" cy="2125981"/>
          </a:xfrm>
          <a:prstGeom prst="rect">
            <a:avLst/>
          </a:prstGeom>
          <a:noFill/>
        </p:spPr>
      </p:pic>
    </p:spTree>
    <p:extLst>
      <p:ext uri="{BB962C8B-B14F-4D97-AF65-F5344CB8AC3E}">
        <p14:creationId xmlns:p14="http://schemas.microsoft.com/office/powerpoint/2010/main" val="375063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D0DAD154-7B99-4700-ACC6-57541E6FA868}"/>
              </a:ext>
            </a:extLst>
          </p:cNvPr>
          <p:cNvSpPr/>
          <p:nvPr/>
        </p:nvSpPr>
        <p:spPr>
          <a:xfrm>
            <a:off x="1479176" y="0"/>
            <a:ext cx="6905857" cy="6001643"/>
          </a:xfrm>
          <a:prstGeom prst="rect">
            <a:avLst/>
          </a:prstGeom>
        </p:spPr>
        <p:txBody>
          <a:bodyPr wrap="square">
            <a:spAutoFit/>
          </a:bodyPr>
          <a:lstStyle/>
          <a:p>
            <a:pPr marL="285750" indent="-285750" algn="just">
              <a:buFont typeface="Wingdings" pitchFamily="2" charset="2"/>
              <a:buChar char="Ø"/>
            </a:pPr>
            <a:r>
              <a:rPr lang="ru-RU" sz="2400" b="1" i="1" dirty="0"/>
              <a:t>Закону України «Про </a:t>
            </a:r>
            <a:r>
              <a:rPr lang="ru-RU" sz="2400" b="1" i="1" dirty="0" err="1"/>
              <a:t>публічні</a:t>
            </a:r>
            <a:r>
              <a:rPr lang="ru-RU" sz="2400" b="1" i="1" dirty="0"/>
              <a:t> </a:t>
            </a:r>
            <a:r>
              <a:rPr lang="ru-RU" sz="2400" b="1" i="1" dirty="0" err="1"/>
              <a:t>закупівлі</a:t>
            </a:r>
            <a:r>
              <a:rPr lang="ru-RU" sz="2400" b="1" i="1" dirty="0"/>
              <a:t>»</a:t>
            </a:r>
            <a:r>
              <a:rPr lang="uk-UA" sz="2400" b="1" i="1" dirty="0"/>
              <a:t> </a:t>
            </a:r>
            <a:r>
              <a:rPr lang="uk-UA" sz="2400" dirty="0"/>
              <a:t>дія цього Закону не поширюється на випадки, якщо предметом закупівлі є товари, роботи чи послуги, необхідні для виконання заходів, спрямованих на запобігання виникненню і поширенню, локалізацію та ліквідацію спалахів, епідемій та пандемій </a:t>
            </a:r>
            <a:r>
              <a:rPr lang="uk-UA" sz="2400" dirty="0" err="1"/>
              <a:t>коронавірусної</a:t>
            </a:r>
            <a:r>
              <a:rPr lang="uk-UA" sz="2400" dirty="0"/>
              <a:t> хвороби (</a:t>
            </a:r>
            <a:r>
              <a:rPr lang="en-US" sz="2400" dirty="0"/>
              <a:t>COVID-19).</a:t>
            </a:r>
            <a:endParaRPr lang="uk-UA" sz="2400" b="1" u="sng" dirty="0"/>
          </a:p>
          <a:p>
            <a:pPr marL="285750" indent="-285750" algn="just">
              <a:buFont typeface="Wingdings" pitchFamily="2" charset="2"/>
              <a:buChar char="Ø"/>
            </a:pPr>
            <a:endParaRPr lang="uk-UA" sz="2400" b="1" u="sng" dirty="0">
              <a:solidFill>
                <a:srgbClr val="000000"/>
              </a:solidFill>
            </a:endParaRPr>
          </a:p>
          <a:p>
            <a:pPr marL="285750" indent="-285750" algn="just">
              <a:buFont typeface="Wingdings" pitchFamily="2" charset="2"/>
              <a:buChar char="Ø"/>
            </a:pPr>
            <a:r>
              <a:rPr lang="uk-UA" sz="2400" b="1" i="1" dirty="0">
                <a:solidFill>
                  <a:srgbClr val="000000"/>
                </a:solidFill>
              </a:rPr>
              <a:t>Закону України «Про запобігання корупції»: </a:t>
            </a:r>
            <a:r>
              <a:rPr lang="uk-UA" sz="2400" dirty="0">
                <a:solidFill>
                  <a:srgbClr val="000000"/>
                </a:solidFill>
              </a:rPr>
              <a:t>Встановити, що декларації особи, уповноваженої на виконання функцій держави або місцевого самоврядування, які відповідно до статті 45 цього Закону подаються за минулий рік до 1 квітня, у 2020 році суб’єкти декларування подають </a:t>
            </a:r>
            <a:r>
              <a:rPr lang="uk-UA" sz="2400" b="1" u="sng" dirty="0">
                <a:solidFill>
                  <a:srgbClr val="000000"/>
                </a:solidFill>
              </a:rPr>
              <a:t>до 1 червня.</a:t>
            </a:r>
            <a:endParaRPr lang="uk-UA" sz="2400" b="1" i="0" u="sng" dirty="0">
              <a:solidFill>
                <a:srgbClr val="000000"/>
              </a:solidFill>
              <a:effectLst/>
            </a:endParaRPr>
          </a:p>
        </p:txBody>
      </p:sp>
      <p:pic>
        <p:nvPicPr>
          <p:cNvPr id="47108" name="Picture 4" descr="Результат пошуку зображень за запитом медичні маски та антисептики"/>
          <p:cNvPicPr>
            <a:picLocks noChangeAspect="1" noChangeArrowheads="1"/>
          </p:cNvPicPr>
          <p:nvPr/>
        </p:nvPicPr>
        <p:blipFill>
          <a:blip r:embed="rId2" cstate="print"/>
          <a:srcRect/>
          <a:stretch>
            <a:fillRect/>
          </a:stretch>
        </p:blipFill>
        <p:spPr bwMode="auto">
          <a:xfrm>
            <a:off x="8843555" y="293620"/>
            <a:ext cx="3018672" cy="2828403"/>
          </a:xfrm>
          <a:prstGeom prst="rect">
            <a:avLst/>
          </a:prstGeom>
          <a:noFill/>
        </p:spPr>
      </p:pic>
      <p:pic>
        <p:nvPicPr>
          <p:cNvPr id="47110" name="Picture 6" descr="Результат пошуку зображень за запитом короновірус"/>
          <p:cNvPicPr>
            <a:picLocks noChangeAspect="1" noChangeArrowheads="1"/>
          </p:cNvPicPr>
          <p:nvPr/>
        </p:nvPicPr>
        <p:blipFill>
          <a:blip r:embed="rId3" cstate="print"/>
          <a:srcRect/>
          <a:stretch>
            <a:fillRect/>
          </a:stretch>
        </p:blipFill>
        <p:spPr bwMode="auto">
          <a:xfrm>
            <a:off x="8804366" y="3483229"/>
            <a:ext cx="3134450" cy="2744625"/>
          </a:xfrm>
          <a:prstGeom prst="rect">
            <a:avLst/>
          </a:prstGeom>
          <a:noFill/>
        </p:spPr>
      </p:pic>
    </p:spTree>
    <p:extLst>
      <p:ext uri="{BB962C8B-B14F-4D97-AF65-F5344CB8AC3E}">
        <p14:creationId xmlns:p14="http://schemas.microsoft.com/office/powerpoint/2010/main" val="3750631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акс">
  <a:themeElements>
    <a:clrScheme name="Паралакс">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Пара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TM03457496[[fn=Паралакс]]</Template>
  <TotalTime>2969</TotalTime>
  <Words>2738</Words>
  <Application>Microsoft Office PowerPoint</Application>
  <PresentationFormat>Широкий екран</PresentationFormat>
  <Paragraphs>159</Paragraphs>
  <Slides>31</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31</vt:i4>
      </vt:variant>
    </vt:vector>
  </HeadingPairs>
  <TitlesOfParts>
    <vt:vector size="37" baseType="lpstr">
      <vt:lpstr>Arial</vt:lpstr>
      <vt:lpstr>Calibri</vt:lpstr>
      <vt:lpstr>Corbel</vt:lpstr>
      <vt:lpstr>Times New Roman</vt:lpstr>
      <vt:lpstr>Wingdings</vt:lpstr>
      <vt:lpstr>Паралакс</vt:lpstr>
      <vt:lpstr>Застосування  трудового законодавства та організація робочого процесу в умовах карантину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Застосування  трудового законодавства та організація робочого процесу в умовах карантину</dc:title>
  <dc:creator>KRPS</dc:creator>
  <cp:lastModifiedBy>KRPS</cp:lastModifiedBy>
  <cp:revision>111</cp:revision>
  <dcterms:created xsi:type="dcterms:W3CDTF">2020-03-24T21:19:12Z</dcterms:created>
  <dcterms:modified xsi:type="dcterms:W3CDTF">2020-03-27T06:40:46Z</dcterms:modified>
</cp:coreProperties>
</file>